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76" r:id="rId8"/>
    <p:sldId id="264" r:id="rId9"/>
    <p:sldId id="266" r:id="rId10"/>
    <p:sldId id="265" r:id="rId11"/>
    <p:sldId id="271" r:id="rId12"/>
    <p:sldId id="267" r:id="rId13"/>
    <p:sldId id="272" r:id="rId14"/>
    <p:sldId id="273" r:id="rId15"/>
    <p:sldId id="268" r:id="rId16"/>
    <p:sldId id="274" r:id="rId17"/>
    <p:sldId id="269" r:id="rId18"/>
    <p:sldId id="275" r:id="rId19"/>
    <p:sldId id="25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8CCE62C-6505-4389-B9C2-0A615C291746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C3E950D-0E83-4EFB-826D-984C2439DD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1.bp.blogspot.com/-Lookz8-6O74/TjvQfDHF8lI/AAAAAAAAIgI/P653Nxqo5fU/s1600/Usain+Bolt+(9).jpg&amp;imgrefurl=http://newcooltrendssports.blogspot.com/2011/08/usain-bolt_05.html&amp;usg=__VzyxvOfZS9GeS47HSbhdaxswkNE=&amp;h=449&amp;w=312&amp;sz=18&amp;hl=en&amp;start=5&amp;zoom=1&amp;tbnid=Ju3Div-3Jl49jM:&amp;tbnh=127&amp;tbnw=88&amp;ei=pi6mTo1wirO3B_KY4Rw&amp;prev=/search?q=usain+bolt&amp;um=1&amp;hl=en&amp;sa=N&amp;tbm=isch&amp;um=1&amp;itbs=1" TargetMode="External"/><Relationship Id="rId3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3.bp.blogspot.com/-5FZOY3VoRew/TkVBmFGXjFI/AAAAAAAAAaQ/y01EtqCoYqA/s1600/hand.png&amp;imgrefurl=http://hand-and-body-warmers-guide-info.blogspot.com/2011/09/bad-parenting.html&amp;usg=__wq1PIquZeTKIDYwNfP--0xWpvtc=&amp;h=595&amp;w=438&amp;sz=37&amp;hl=en&amp;start=2&amp;zoom=1&amp;tbnid=yYAMQbNjKHBf0M:&amp;tbnh=135&amp;tbnw=99&amp;ei=8yqmTu2YLY6gtwfe3pAR&amp;prev=/search?q=hand&amp;um=1&amp;hl=en&amp;sa=N&amp;tbm=isch&amp;um=1&amp;itbs=1" TargetMode="Externa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Catalyst</a:t>
            </a:r>
            <a:r>
              <a:rPr lang="en-US" b="1" dirty="0" smtClean="0"/>
              <a:t>#5:  </a:t>
            </a:r>
            <a:r>
              <a:rPr lang="en-US" b="1" dirty="0" smtClean="0"/>
              <a:t>January </a:t>
            </a:r>
            <a:r>
              <a:rPr lang="en-US" b="1" dirty="0" smtClean="0"/>
              <a:t>22</a:t>
            </a:r>
            <a:r>
              <a:rPr lang="en-US" b="1" baseline="30000" dirty="0" smtClean="0"/>
              <a:t>nd</a:t>
            </a:r>
            <a:r>
              <a:rPr lang="en-US" b="1" dirty="0" smtClean="0"/>
              <a:t>, 2015 : </a:t>
            </a:r>
            <a:r>
              <a:rPr lang="en-US" b="1" dirty="0" smtClean="0"/>
              <a:t>(5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3400" y="1752600"/>
            <a:ext cx="3931920" cy="353536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is the name of the cellular organelle responsible for producing energy for the cell?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are the three parts of the ATP molecule (Check Assignment </a:t>
            </a:r>
            <a:r>
              <a:rPr lang="en-US" sz="3200" b="1" dirty="0" smtClean="0"/>
              <a:t>4)</a:t>
            </a:r>
            <a:r>
              <a:rPr lang="en-US" sz="3200" b="1" dirty="0" smtClean="0"/>
              <a:t>? </a:t>
            </a:r>
          </a:p>
          <a:p>
            <a:pPr marL="880110" lvl="1" indent="-514350">
              <a:buFont typeface="+mj-lt"/>
              <a:buAutoNum type="alphaUcPeriod"/>
            </a:pPr>
            <a:endParaRPr lang="en-US" sz="2400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 startAt="3"/>
            </a:pPr>
            <a:r>
              <a:rPr lang="en-US" sz="3200" b="1" dirty="0" smtClean="0">
                <a:solidFill>
                  <a:schemeClr val="tx1"/>
                </a:solidFill>
              </a:rPr>
              <a:t>Name at least two differences between the photosynthesis and cellular respiration formulas.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Aerobic vs. Anaerobic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Question 1: What does anaerobic mean?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Aerobic means “with oxygen” and anaerobic means “without oxygen”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Glycolysis</a:t>
            </a:r>
            <a:r>
              <a:rPr lang="en-US" dirty="0" smtClean="0"/>
              <a:t> Reading CFUs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err="1" smtClean="0"/>
              <a:t>Glycolysis</a:t>
            </a:r>
            <a:r>
              <a:rPr lang="en-US" sz="3400" dirty="0" smtClean="0"/>
              <a:t> is the first stage of cellular respiration.</a:t>
            </a:r>
          </a:p>
          <a:p>
            <a:r>
              <a:rPr lang="en-US" sz="3400" dirty="0" smtClean="0"/>
              <a:t>Is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 considered aerobic or anaerobic respiration?</a:t>
            </a:r>
          </a:p>
          <a:p>
            <a:pPr lvl="1"/>
            <a:r>
              <a:rPr lang="en-US" sz="3200" dirty="0" smtClean="0"/>
              <a:t>Anaerobic respiration</a:t>
            </a:r>
          </a:p>
          <a:p>
            <a:r>
              <a:rPr lang="en-US" sz="3400" dirty="0" smtClean="0"/>
              <a:t>Question 2: Does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 require oxygen?</a:t>
            </a:r>
          </a:p>
          <a:p>
            <a:pPr lvl="1"/>
            <a:r>
              <a:rPr lang="en-US" sz="3200" dirty="0" smtClean="0"/>
              <a:t>No</a:t>
            </a:r>
          </a:p>
          <a:p>
            <a:r>
              <a:rPr lang="en-US" sz="3400" dirty="0" smtClean="0"/>
              <a:t>In what part of the cell does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 occur?</a:t>
            </a:r>
          </a:p>
          <a:p>
            <a:pPr lvl="1"/>
            <a:r>
              <a:rPr lang="en-US" sz="3200" dirty="0" smtClean="0"/>
              <a:t>Cytoplasm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Glycolysis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362200"/>
          </a:xfrm>
        </p:spPr>
        <p:txBody>
          <a:bodyPr/>
          <a:lstStyle/>
          <a:p>
            <a:pPr lvl="0"/>
            <a:r>
              <a:rPr lang="en-US" sz="3400" b="1" dirty="0" smtClean="0"/>
              <a:t>Key Point 2: </a:t>
            </a:r>
            <a:r>
              <a:rPr lang="en-US" sz="3400" dirty="0" smtClean="0"/>
              <a:t>Glycolysis (the first stage) occurs in the </a:t>
            </a:r>
            <a:r>
              <a:rPr lang="en-US" sz="3400" b="1" u="sng" dirty="0" smtClean="0">
                <a:solidFill>
                  <a:srgbClr val="99CC00"/>
                </a:solidFill>
              </a:rPr>
              <a:t>cytoplasm</a:t>
            </a:r>
            <a:r>
              <a:rPr lang="en-US" sz="3400" dirty="0" smtClean="0"/>
              <a:t> of the cell and </a:t>
            </a:r>
            <a:r>
              <a:rPr lang="en-US" sz="3400" b="1" u="sng" dirty="0" smtClean="0">
                <a:solidFill>
                  <a:srgbClr val="99CC00"/>
                </a:solidFill>
              </a:rPr>
              <a:t>does not </a:t>
            </a:r>
            <a:r>
              <a:rPr lang="en-US" sz="3400" dirty="0" smtClean="0"/>
              <a:t>require oxygen, so it is considered </a:t>
            </a:r>
            <a:r>
              <a:rPr lang="en-US" sz="3400" b="1" u="sng" dirty="0" smtClean="0">
                <a:solidFill>
                  <a:srgbClr val="99CC00"/>
                </a:solidFill>
              </a:rPr>
              <a:t>anaerobic respiration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33600" y="3810000"/>
            <a:ext cx="2209800" cy="2309446"/>
          </a:xfrm>
          <a:prstGeom prst="rect">
            <a:avLst/>
          </a:prstGeom>
        </p:spPr>
      </p:pic>
      <p:pic>
        <p:nvPicPr>
          <p:cNvPr id="5" name="Picture 2" descr="http://macintoshcells.wikispaces.com/file/view/cytoplasm.jpg/174197647/cytopla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810000"/>
            <a:ext cx="2438400" cy="2367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Glycolysi</a:t>
            </a:r>
            <a:r>
              <a:rPr lang="en-US" dirty="0" smtClean="0"/>
              <a:t>s CFUs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What reactant is consumed (used) during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?</a:t>
            </a:r>
          </a:p>
          <a:p>
            <a:pPr lvl="1"/>
            <a:r>
              <a:rPr lang="en-US" sz="3200" dirty="0" smtClean="0"/>
              <a:t>Glucose is broken down</a:t>
            </a:r>
          </a:p>
          <a:p>
            <a:pPr lvl="1"/>
            <a:r>
              <a:rPr lang="en-US" sz="3200" dirty="0" err="1" smtClean="0"/>
              <a:t>Glyco</a:t>
            </a:r>
            <a:r>
              <a:rPr lang="en-US" sz="3200" dirty="0" smtClean="0"/>
              <a:t>=glucose and </a:t>
            </a:r>
            <a:r>
              <a:rPr lang="en-US" sz="3200" dirty="0" err="1" smtClean="0"/>
              <a:t>lysis</a:t>
            </a:r>
            <a:r>
              <a:rPr lang="en-US" sz="3200" dirty="0" smtClean="0"/>
              <a:t>=to break down</a:t>
            </a:r>
          </a:p>
          <a:p>
            <a:r>
              <a:rPr lang="en-US" sz="3400" dirty="0" smtClean="0"/>
              <a:t>What three temporary products are formed during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?</a:t>
            </a:r>
          </a:p>
          <a:p>
            <a:pPr lvl="1"/>
            <a:r>
              <a:rPr lang="en-US" sz="3200" dirty="0" smtClean="0"/>
              <a:t>2 </a:t>
            </a:r>
            <a:r>
              <a:rPr lang="en-US" sz="3200" dirty="0" err="1" smtClean="0"/>
              <a:t>pyruvate</a:t>
            </a:r>
            <a:r>
              <a:rPr lang="en-US" sz="3200" dirty="0" smtClean="0"/>
              <a:t>, 2 NADH, and 2 ATP</a:t>
            </a:r>
          </a:p>
          <a:p>
            <a:r>
              <a:rPr lang="en-US" sz="3400" dirty="0" smtClean="0"/>
              <a:t>How many net ATP are produced during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?</a:t>
            </a:r>
          </a:p>
          <a:p>
            <a:pPr lvl="1"/>
            <a:r>
              <a:rPr lang="en-US" sz="3200" dirty="0" smtClean="0"/>
              <a:t>2 ATP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Glycolysis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2319" b="32319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Glycolysis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400" b="1" dirty="0" smtClean="0"/>
              <a:t>Key Point 3: </a:t>
            </a:r>
            <a:r>
              <a:rPr lang="en-US" sz="3400" dirty="0" smtClean="0"/>
              <a:t>During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, </a:t>
            </a:r>
            <a:r>
              <a:rPr lang="en-US" sz="3400" b="1" u="sng" dirty="0" smtClean="0">
                <a:solidFill>
                  <a:srgbClr val="99CC00"/>
                </a:solidFill>
              </a:rPr>
              <a:t>glucose</a:t>
            </a:r>
            <a:r>
              <a:rPr lang="en-US" sz="3400" dirty="0" smtClean="0"/>
              <a:t> is broken down </a:t>
            </a:r>
            <a:r>
              <a:rPr lang="en-US" sz="3400" dirty="0" smtClean="0">
                <a:solidFill>
                  <a:srgbClr val="99CC00"/>
                </a:solidFill>
              </a:rPr>
              <a:t>into </a:t>
            </a:r>
            <a:r>
              <a:rPr lang="en-US" sz="3400" b="1" u="sng" dirty="0" smtClean="0">
                <a:solidFill>
                  <a:srgbClr val="99CC00"/>
                </a:solidFill>
              </a:rPr>
              <a:t>2 </a:t>
            </a:r>
            <a:r>
              <a:rPr lang="en-US" sz="3400" b="1" u="sng" dirty="0" err="1" smtClean="0">
                <a:solidFill>
                  <a:srgbClr val="99CC00"/>
                </a:solidFill>
              </a:rPr>
              <a:t>pyruvate</a:t>
            </a:r>
            <a:r>
              <a:rPr lang="en-US" sz="3400" b="1" u="sng" dirty="0" smtClean="0">
                <a:solidFill>
                  <a:srgbClr val="99CC00"/>
                </a:solidFill>
              </a:rPr>
              <a:t> </a:t>
            </a:r>
            <a:r>
              <a:rPr lang="en-US" sz="3400" dirty="0" smtClean="0"/>
              <a:t>molecules, </a:t>
            </a:r>
            <a:r>
              <a:rPr lang="en-US" sz="3400" dirty="0" smtClean="0">
                <a:solidFill>
                  <a:srgbClr val="99CC00"/>
                </a:solidFill>
              </a:rPr>
              <a:t>and </a:t>
            </a:r>
            <a:r>
              <a:rPr lang="en-US" sz="3400" b="1" u="sng" dirty="0" smtClean="0">
                <a:solidFill>
                  <a:srgbClr val="99CC00"/>
                </a:solidFill>
              </a:rPr>
              <a:t>2 NADH </a:t>
            </a:r>
            <a:r>
              <a:rPr lang="en-US" sz="3400" dirty="0" smtClean="0"/>
              <a:t>and </a:t>
            </a:r>
            <a:r>
              <a:rPr lang="en-US" sz="3400" b="1" u="sng" dirty="0" smtClean="0">
                <a:solidFill>
                  <a:srgbClr val="99CC00"/>
                </a:solidFill>
              </a:rPr>
              <a:t>2 ATP </a:t>
            </a:r>
            <a:r>
              <a:rPr lang="en-US" sz="3400" dirty="0" smtClean="0"/>
              <a:t>are also produced</a:t>
            </a:r>
          </a:p>
          <a:p>
            <a:pPr lvl="1"/>
            <a:r>
              <a:rPr lang="en-US" sz="3200" dirty="0" smtClean="0"/>
              <a:t>Only a small amount of energy is produced without oxygen (net=2 ATP)</a:t>
            </a:r>
          </a:p>
          <a:p>
            <a:pPr lvl="1"/>
            <a:r>
              <a:rPr lang="en-US" sz="3200" dirty="0" smtClean="0"/>
              <a:t>This is why you cannot sprint or do any intense exercise for a long period of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Lactic Acid Fermentation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400" dirty="0" smtClean="0"/>
              <a:t>Question 3: What cellular process follows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 if oxygen is not present? </a:t>
            </a:r>
          </a:p>
          <a:p>
            <a:pPr lvl="1"/>
            <a:r>
              <a:rPr lang="en-US" sz="3200" dirty="0" smtClean="0"/>
              <a:t>(Lactic acid) fermentation</a:t>
            </a:r>
          </a:p>
          <a:p>
            <a:r>
              <a:rPr lang="en-US" sz="3400" dirty="0" smtClean="0"/>
              <a:t>Question 4: What is produced during the process named above that can cause a burning sensation in the muscles? </a:t>
            </a:r>
          </a:p>
          <a:p>
            <a:pPr lvl="1"/>
            <a:r>
              <a:rPr lang="en-US" sz="3200" dirty="0" smtClean="0"/>
              <a:t>Lactic acid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Lactic Acid Fermentation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400" b="1" dirty="0" smtClean="0"/>
              <a:t>Key Point 4: </a:t>
            </a:r>
            <a:r>
              <a:rPr lang="en-US" sz="3400" dirty="0" smtClean="0"/>
              <a:t>If no oxygen is available at the end of </a:t>
            </a:r>
            <a:r>
              <a:rPr lang="en-US" sz="3400" dirty="0" err="1" smtClean="0"/>
              <a:t>glycolysis</a:t>
            </a:r>
            <a:r>
              <a:rPr lang="en-US" sz="3400" dirty="0" smtClean="0"/>
              <a:t>, cells carry out an </a:t>
            </a:r>
            <a:r>
              <a:rPr lang="en-US" sz="3400" b="1" u="sng" dirty="0" smtClean="0">
                <a:solidFill>
                  <a:srgbClr val="99CC00"/>
                </a:solidFill>
              </a:rPr>
              <a:t>anaerobic</a:t>
            </a:r>
            <a:r>
              <a:rPr lang="en-US" sz="3400" dirty="0" smtClean="0"/>
              <a:t> process known as </a:t>
            </a:r>
            <a:r>
              <a:rPr lang="en-US" sz="3400" b="1" u="sng" dirty="0" smtClean="0">
                <a:solidFill>
                  <a:srgbClr val="99CC00"/>
                </a:solidFill>
              </a:rPr>
              <a:t>fermentation</a:t>
            </a:r>
            <a:r>
              <a:rPr lang="en-US" sz="3400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86200" y="4548554"/>
            <a:ext cx="2209800" cy="2309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Lactic Acid Fermentation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667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During fermentation, which occurs in the </a:t>
            </a:r>
            <a:r>
              <a:rPr lang="en-US" sz="3200" b="1" u="sng" dirty="0" smtClean="0">
                <a:solidFill>
                  <a:srgbClr val="99CC00"/>
                </a:solidFill>
              </a:rPr>
              <a:t>cytoplasm</a:t>
            </a:r>
            <a:r>
              <a:rPr lang="en-US" sz="3200" dirty="0" smtClean="0"/>
              <a:t>, the 2 </a:t>
            </a:r>
            <a:r>
              <a:rPr lang="en-US" sz="3200" dirty="0" err="1" smtClean="0"/>
              <a:t>pyruvate</a:t>
            </a:r>
            <a:r>
              <a:rPr lang="en-US" sz="3200" dirty="0" smtClean="0"/>
              <a:t> are converted into </a:t>
            </a:r>
            <a:r>
              <a:rPr lang="en-US" sz="3200" b="1" u="sng" dirty="0" smtClean="0">
                <a:solidFill>
                  <a:srgbClr val="99CC00"/>
                </a:solidFill>
              </a:rPr>
              <a:t>lactic acid</a:t>
            </a:r>
            <a:r>
              <a:rPr lang="en-US" sz="3200" dirty="0" smtClean="0"/>
              <a:t>, but no more energy is produced</a:t>
            </a:r>
          </a:p>
          <a:p>
            <a:pPr lvl="1"/>
            <a:r>
              <a:rPr lang="en-US" sz="3000" dirty="0" smtClean="0"/>
              <a:t>Lactic acid is what causes the burning sensation in muscles during intense exercise</a:t>
            </a:r>
          </a:p>
          <a:p>
            <a:pPr lvl="1"/>
            <a:r>
              <a:rPr lang="en-US" sz="3000" dirty="0" smtClean="0"/>
              <a:t>This is why you “feel the burn” </a:t>
            </a:r>
          </a:p>
          <a:p>
            <a:endParaRPr lang="en-US" dirty="0"/>
          </a:p>
        </p:txBody>
      </p:sp>
      <p:pic>
        <p:nvPicPr>
          <p:cNvPr id="28674" name="Picture 2" descr="http://t3.gstatic.com/images?q=tbn:ANd9GcTPU6lz-dInHxNam1_xV0BEreq2OUjldzrgNRvaxbVUq1iHNuHWWSH5Wy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343400"/>
            <a:ext cx="1600200" cy="2309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864973"/>
              </p:ext>
            </p:extLst>
          </p:nvPr>
        </p:nvGraphicFramePr>
        <p:xfrm>
          <a:off x="0" y="0"/>
          <a:ext cx="9144000" cy="655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04572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K</a:t>
                      </a:r>
                      <a:endParaRPr lang="en-US" sz="4000" dirty="0"/>
                    </a:p>
                  </a:txBody>
                  <a:tcPr/>
                </a:tc>
              </a:tr>
              <a:tr h="13942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A. Define</a:t>
                      </a:r>
                      <a:r>
                        <a:rPr lang="en-US" sz="1600" baseline="0" dirty="0" smtClean="0"/>
                        <a:t> aerobic and anaerobic respiration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A. Is glycolysis an example of aerobic and anaerobic respiration?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A. In what part of the cell does</a:t>
                      </a:r>
                      <a:r>
                        <a:rPr lang="en-US" sz="1600" baseline="0" dirty="0" smtClean="0"/>
                        <a:t> glycolysis take place?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A. What process follows glycolysis if no oxygen is available?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A. Where does fermentation take place? </a:t>
                      </a:r>
                      <a:endParaRPr lang="en-US" sz="1600" dirty="0"/>
                    </a:p>
                  </a:txBody>
                  <a:tcPr/>
                </a:tc>
              </a:tr>
              <a:tr h="1777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What reactant is consumed during glycolysis?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What three temporary products</a:t>
                      </a:r>
                      <a:r>
                        <a:rPr lang="en-US" sz="1600" baseline="0" dirty="0" smtClean="0"/>
                        <a:t> are made during glycolysis?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How many net ATP are produced?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The 2 pyruvate are converted into what molecule</a:t>
                      </a:r>
                      <a:r>
                        <a:rPr lang="en-US" sz="1600" baseline="0" dirty="0" smtClean="0"/>
                        <a:t> during fermentation?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B. What is produced during fermentation that causes a burning sensation</a:t>
                      </a:r>
                      <a:r>
                        <a:rPr lang="en-US" sz="1600" baseline="0" dirty="0" smtClean="0"/>
                        <a:t> in the muscles? </a:t>
                      </a:r>
                      <a:endParaRPr lang="en-US" sz="1600" dirty="0"/>
                    </a:p>
                  </a:txBody>
                  <a:tcPr/>
                </a:tc>
              </a:tr>
              <a:tr h="23354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C. Lactic</a:t>
                      </a:r>
                      <a:r>
                        <a:rPr lang="en-US" sz="1600" baseline="0" dirty="0" smtClean="0"/>
                        <a:t> acid fermentation probably occurs in what type of cells the most?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C. What advice would you give an athlete to reduce the burning sensation</a:t>
                      </a:r>
                      <a:r>
                        <a:rPr lang="en-US" sz="1600" baseline="0" dirty="0" smtClean="0"/>
                        <a:t> in muscles?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C. Based on the meaning</a:t>
                      </a:r>
                      <a:r>
                        <a:rPr lang="en-US" sz="1600" baseline="0" dirty="0" smtClean="0"/>
                        <a:t> of the suffix “--</a:t>
                      </a:r>
                      <a:r>
                        <a:rPr lang="en-US" sz="1600" baseline="0" dirty="0" err="1" smtClean="0"/>
                        <a:t>lysis</a:t>
                      </a:r>
                      <a:r>
                        <a:rPr lang="en-US" sz="1600" baseline="0" dirty="0" smtClean="0"/>
                        <a:t>”, what do you think happens when a cell performs “autolysis”?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C.</a:t>
                      </a:r>
                      <a:r>
                        <a:rPr lang="en-US" sz="1600" baseline="0" dirty="0" smtClean="0"/>
                        <a:t> Based on what you know about the function of cell organelles, where do you predict the remainder of cellular respiration to occur?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C. Which type of respiration (aerobic</a:t>
                      </a:r>
                      <a:r>
                        <a:rPr lang="en-US" sz="1600" baseline="0" dirty="0" smtClean="0"/>
                        <a:t> or anaerobic) </a:t>
                      </a:r>
                      <a:r>
                        <a:rPr lang="en-US" sz="1600" dirty="0" smtClean="0"/>
                        <a:t>produces</a:t>
                      </a:r>
                      <a:r>
                        <a:rPr lang="en-US" sz="1600" baseline="0" dirty="0" smtClean="0"/>
                        <a:t> more energy? Why do you think </a:t>
                      </a:r>
                      <a:r>
                        <a:rPr lang="en-US" sz="1600" baseline="0" smtClean="0"/>
                        <a:t>this is?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100" dirty="0" smtClean="0"/>
              <a:t>Catalyst (</a:t>
            </a:r>
            <a:r>
              <a:rPr lang="en-US" sz="4100" dirty="0"/>
              <a:t>5</a:t>
            </a:r>
            <a:r>
              <a:rPr lang="en-US" sz="4100" dirty="0" smtClean="0"/>
              <a:t> minutes)</a:t>
            </a:r>
          </a:p>
          <a:p>
            <a:r>
              <a:rPr lang="en-US" sz="4100" dirty="0" smtClean="0"/>
              <a:t>Demonstration (3 minutes)</a:t>
            </a:r>
          </a:p>
          <a:p>
            <a:r>
              <a:rPr lang="en-US" sz="4100" dirty="0" smtClean="0"/>
              <a:t>Anaerobic Respiration Reading </a:t>
            </a:r>
            <a:r>
              <a:rPr lang="en-US" sz="4100" dirty="0" smtClean="0"/>
              <a:t>(</a:t>
            </a:r>
            <a:r>
              <a:rPr lang="en-US" sz="4100" dirty="0" smtClean="0"/>
              <a:t>10 minutes)</a:t>
            </a:r>
          </a:p>
          <a:p>
            <a:r>
              <a:rPr lang="en-US" sz="4100" dirty="0" smtClean="0"/>
              <a:t>Anaerobic Respiration </a:t>
            </a:r>
            <a:r>
              <a:rPr lang="en-US" sz="4100" dirty="0" smtClean="0"/>
              <a:t>Notes </a:t>
            </a:r>
            <a:r>
              <a:rPr lang="en-US" sz="4100" dirty="0" smtClean="0"/>
              <a:t>(</a:t>
            </a:r>
            <a:r>
              <a:rPr lang="en-US" sz="4100" dirty="0" smtClean="0"/>
              <a:t>15 </a:t>
            </a:r>
            <a:r>
              <a:rPr lang="en-US" sz="4100" dirty="0" smtClean="0"/>
              <a:t>minutes)</a:t>
            </a:r>
          </a:p>
          <a:p>
            <a:r>
              <a:rPr lang="en-US" sz="4100" dirty="0" err="1" smtClean="0"/>
              <a:t>ThinkTacToe</a:t>
            </a:r>
            <a:r>
              <a:rPr lang="en-US" sz="4100" dirty="0" smtClean="0"/>
              <a:t> (Remaining)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pPr lvl="1"/>
            <a:r>
              <a:rPr lang="en-US" sz="3500" u="sng" dirty="0" smtClean="0"/>
              <a:t>DBA 13</a:t>
            </a:r>
          </a:p>
          <a:p>
            <a:pPr lvl="1"/>
            <a:r>
              <a:rPr lang="en-US" sz="3500" u="sng" dirty="0" smtClean="0"/>
              <a:t>Flipped Video: Respiration </a:t>
            </a:r>
            <a:endParaRPr lang="en-US" sz="3500" u="sng" dirty="0" smtClean="0"/>
          </a:p>
          <a:p>
            <a:pPr lvl="1"/>
            <a:r>
              <a:rPr lang="en-US" sz="3500" u="sng" dirty="0" smtClean="0"/>
              <a:t>Honors Projects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Exit Ticket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Answer the questions below without using your notes: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does anaerobic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 what part of the cell does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 occur?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many ATP are produced during anaerobic respiration?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anaerobic process comes after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Announcements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Dojo</a:t>
            </a:r>
          </a:p>
          <a:p>
            <a:pPr eaLnBrk="1" hangingPunct="1"/>
            <a:r>
              <a:rPr lang="en-US" sz="2800" dirty="0" smtClean="0"/>
              <a:t>Unit 5 test next week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5: </a:t>
            </a:r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34644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How do plants make food for themselves?</a:t>
            </a:r>
          </a:p>
          <a:p>
            <a:r>
              <a:rPr lang="en-US" sz="3600" b="1" dirty="0" smtClean="0">
                <a:solidFill>
                  <a:srgbClr val="FF6700"/>
                </a:solidFill>
              </a:rPr>
              <a:t>Why do all organisms need some source of food?</a:t>
            </a:r>
          </a:p>
          <a:p>
            <a:r>
              <a:rPr lang="en-US" sz="3600" b="1" dirty="0" smtClean="0"/>
              <a:t>Why do we and most other organisms need oxygen?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SPI 3210.3.2 </a:t>
            </a:r>
            <a:r>
              <a:rPr lang="en-US" sz="3200" dirty="0" smtClean="0"/>
              <a:t>Distinguish between aerobic and anaerobic respiration. </a:t>
            </a:r>
          </a:p>
          <a:p>
            <a:r>
              <a:rPr lang="en-US" sz="3600" dirty="0" smtClean="0"/>
              <a:t>SWBAT define aerobic and anaerobic</a:t>
            </a:r>
          </a:p>
          <a:p>
            <a:r>
              <a:rPr lang="en-US" sz="3600" dirty="0" smtClean="0"/>
              <a:t>SWBAT summarize the process of anaerobic respiration (</a:t>
            </a:r>
            <a:r>
              <a:rPr lang="en-US" sz="3600" dirty="0" err="1" smtClean="0"/>
              <a:t>glycolysis</a:t>
            </a:r>
            <a:r>
              <a:rPr lang="en-US" sz="3600" dirty="0" smtClean="0"/>
              <a:t>) by identifying its location and products </a:t>
            </a:r>
          </a:p>
          <a:p>
            <a:r>
              <a:rPr lang="en-US" sz="3600" dirty="0" smtClean="0"/>
              <a:t>SWBAT identify lactic acid fermentation as an anaerobic process and summarize this process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600" dirty="0" smtClean="0"/>
              <a:t>Open and close your </a:t>
            </a:r>
            <a:r>
              <a:rPr lang="en-US" sz="3600" u="sng" dirty="0" smtClean="0"/>
              <a:t>non-writing</a:t>
            </a:r>
            <a:r>
              <a:rPr lang="en-US" sz="3600" dirty="0" smtClean="0"/>
              <a:t> hand as many times as you can in one minute</a:t>
            </a:r>
          </a:p>
          <a:p>
            <a:pPr eaLnBrk="1" hangingPunct="1"/>
            <a:r>
              <a:rPr lang="en-US" sz="3600" dirty="0" smtClean="0"/>
              <a:t>Count the number of times you open and close your hand</a:t>
            </a:r>
          </a:p>
          <a:p>
            <a:pPr lvl="1"/>
            <a:r>
              <a:rPr lang="en-US" sz="3400" dirty="0" smtClean="0"/>
              <a:t>Try to do at least 100!</a:t>
            </a:r>
          </a:p>
          <a:p>
            <a:pPr eaLnBrk="1" hangingPunct="1"/>
            <a:r>
              <a:rPr lang="en-US" sz="3600" dirty="0" smtClean="0"/>
              <a:t>Then answer Investigation Questions 1-3 on your Anaerobic vs. Aerobic sheet</a:t>
            </a:r>
          </a:p>
        </p:txBody>
      </p:sp>
      <p:pic>
        <p:nvPicPr>
          <p:cNvPr id="1026" name="Picture 2" descr="http://t0.gstatic.com/images?q=tbn:ANd9GcRnLmkrByLIYv3tyj28NvrPqnr-7mNhcyEhqgnC6oaNDt4D3ni2hPQ6HQx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486400"/>
            <a:ext cx="1290029" cy="111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Investigation Questions (2 minutes)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Did it get easier or more difficult to open your hand as time progressed?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Why do you think this happened?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How did your forearm and hand feel at the end of the minute? </a:t>
            </a:r>
          </a:p>
          <a:p>
            <a:pPr marL="742950" lvl="0" indent="-742950">
              <a:buFont typeface="Wingdings" pitchFamily="2" charset="2"/>
              <a:buChar char="§"/>
            </a:pPr>
            <a:r>
              <a:rPr lang="en-US" sz="3600" dirty="0" smtClean="0"/>
              <a:t>Today we will learn about a process known as anaerobic respiration that will help us understand what happened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Reading and Foldable (10 minutes)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u="sng" dirty="0" smtClean="0"/>
              <a:t>Silently</a:t>
            </a:r>
            <a:r>
              <a:rPr lang="en-US" sz="3400" dirty="0" smtClean="0"/>
              <a:t> read the two Anaerobic Respiration paragraphs on the green sheet</a:t>
            </a:r>
          </a:p>
          <a:p>
            <a:r>
              <a:rPr lang="en-US" sz="3400" u="sng" dirty="0" smtClean="0"/>
              <a:t>Independently</a:t>
            </a:r>
            <a:r>
              <a:rPr lang="en-US" sz="3400" dirty="0" smtClean="0"/>
              <a:t> complete </a:t>
            </a:r>
            <a:r>
              <a:rPr lang="en-US" sz="3400" dirty="0" smtClean="0"/>
              <a:t>Reading questions </a:t>
            </a:r>
            <a:r>
              <a:rPr lang="en-US" sz="3400" dirty="0" smtClean="0"/>
              <a:t>(1</a:t>
            </a:r>
            <a:r>
              <a:rPr lang="en-US" sz="3400" dirty="0" smtClean="0"/>
              <a:t>-4) </a:t>
            </a:r>
            <a:r>
              <a:rPr lang="en-US" sz="3400" dirty="0" smtClean="0"/>
              <a:t>on </a:t>
            </a:r>
            <a:r>
              <a:rPr lang="en-US" sz="3400" dirty="0" smtClean="0"/>
              <a:t>your notes. 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Stages of Cellular Respiration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600" b="1" dirty="0" smtClean="0"/>
              <a:t>Key Point 1: </a:t>
            </a:r>
            <a:r>
              <a:rPr lang="en-US" sz="3600" dirty="0" smtClean="0"/>
              <a:t>Cellular respiration occurs in three stages—</a:t>
            </a:r>
            <a:r>
              <a:rPr lang="en-US" sz="3600" b="1" u="sng" dirty="0" err="1" smtClean="0">
                <a:solidFill>
                  <a:schemeClr val="accent4"/>
                </a:solidFill>
              </a:rPr>
              <a:t>glycolysis</a:t>
            </a:r>
            <a:r>
              <a:rPr lang="en-US" sz="3600" dirty="0" smtClean="0">
                <a:solidFill>
                  <a:schemeClr val="accent4"/>
                </a:solidFill>
              </a:rPr>
              <a:t>, </a:t>
            </a:r>
            <a:r>
              <a:rPr lang="en-US" sz="3600" b="1" u="sng" dirty="0" smtClean="0">
                <a:solidFill>
                  <a:schemeClr val="accent4"/>
                </a:solidFill>
              </a:rPr>
              <a:t>Krebs cycle</a:t>
            </a:r>
            <a:r>
              <a:rPr lang="en-US" sz="3600" dirty="0" smtClean="0">
                <a:solidFill>
                  <a:schemeClr val="accent4"/>
                </a:solidFill>
              </a:rPr>
              <a:t>, and the </a:t>
            </a:r>
            <a:r>
              <a:rPr lang="en-US" sz="3600" b="1" u="sng" dirty="0" smtClean="0">
                <a:solidFill>
                  <a:schemeClr val="accent4"/>
                </a:solidFill>
              </a:rPr>
              <a:t>electron transport chain</a:t>
            </a:r>
          </a:p>
          <a:p>
            <a:pPr lvl="0"/>
            <a:r>
              <a:rPr lang="en-US" sz="3600" dirty="0" smtClean="0"/>
              <a:t>Each of these three stages can be classified as anaerobic respiration or aerobic respiration.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617</TotalTime>
  <Words>962</Words>
  <Application>Microsoft Macintosh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Spectrum</vt:lpstr>
      <vt:lpstr>Catalyst#5:  January 22nd, 2015 : (5 minutes)</vt:lpstr>
      <vt:lpstr>Agenda</vt:lpstr>
      <vt:lpstr>Announcements </vt:lpstr>
      <vt:lpstr>Unit 5: Guiding Questions</vt:lpstr>
      <vt:lpstr>Today’s SPI &amp; Objectives</vt:lpstr>
      <vt:lpstr>Demonstration</vt:lpstr>
      <vt:lpstr>Investigation Questions (2 minutes)</vt:lpstr>
      <vt:lpstr>Reading and Foldable (10 minutes)</vt:lpstr>
      <vt:lpstr>Stages of Cellular Respiration</vt:lpstr>
      <vt:lpstr>Aerobic vs. Anaerobic</vt:lpstr>
      <vt:lpstr>Glycolysis Reading CFUs </vt:lpstr>
      <vt:lpstr>Glycolysis</vt:lpstr>
      <vt:lpstr>Glycolysis CFUs</vt:lpstr>
      <vt:lpstr>Glycolysis</vt:lpstr>
      <vt:lpstr>Glycolysis</vt:lpstr>
      <vt:lpstr>Lactic Acid Fermentation</vt:lpstr>
      <vt:lpstr>Lactic Acid Fermentation</vt:lpstr>
      <vt:lpstr>Lactic Acid Fermentation</vt:lpstr>
      <vt:lpstr>PowerPoint Presentation</vt:lpstr>
      <vt:lpstr>Exit Ticket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(5 minutes)</dc:title>
  <dc:creator>Student128</dc:creator>
  <cp:lastModifiedBy>Administrator</cp:lastModifiedBy>
  <cp:revision>56</cp:revision>
  <dcterms:created xsi:type="dcterms:W3CDTF">2011-10-24T01:46:34Z</dcterms:created>
  <dcterms:modified xsi:type="dcterms:W3CDTF">2015-01-16T15:44:00Z</dcterms:modified>
</cp:coreProperties>
</file>