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9"/>
  </p:notesMasterIdLst>
  <p:sldIdLst>
    <p:sldId id="257" r:id="rId2"/>
    <p:sldId id="264" r:id="rId3"/>
    <p:sldId id="258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5" r:id="rId14"/>
    <p:sldId id="274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2F4C2A-621A-AC46-8675-ABDBE37A05D1}" type="datetimeFigureOut">
              <a:rPr lang="en-US"/>
              <a:pPr>
                <a:defRPr/>
              </a:pPr>
              <a:t>11/5/14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001AD1-25F3-A640-AF8F-1F33170F2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5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DE169-F50F-EB41-B3DF-9C5495D171C9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D2FED3-7B7B-8344-92E2-52506C5AC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2DC3C-6142-DA4F-B09A-0FA8ADC3BB3D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A46BF-F3E8-8744-B9B0-CCFC9AE54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24962-436F-1143-82C7-4F0D1DECA103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DA484-85F4-7C40-A2D2-BF2E88855A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E0C64-7A36-2B4A-A445-339ECBC4FCEF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E231-6716-C549-A0A8-C8CC69E474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B2FCB-DFA5-1446-A6D8-84D50C1C5C54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9DE5B-D83F-F642-A98E-B1B87A6F9D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490B6-2EC4-4149-AFD8-7FC63F2F1AED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CEEA3-03CA-FC42-A51C-753DA58BD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CE9A8-8284-2744-B645-C0E20E2C295B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16CE2-A829-784F-BF48-5A63F422FC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74074-612E-D647-AD7C-2CA16D4B9602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7FD17-20AB-5A4A-B6F2-3673E21709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8281A-D07D-3C46-8E10-F6B33FF27409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C62B9-1E72-6E4A-8DDE-C7B7F26E0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D0147-676D-0E4F-85CC-9605390C1349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2E861-F9FB-0B43-9F7A-49D436DD8F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AF23D-8A0C-794E-AB9F-44DD7DB01B9E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CCC14-0A39-EE41-9485-ED68F555C8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6A62C1-23CD-D646-88D2-B15F12F7975E}" type="datetimeFigureOut">
              <a:rPr lang="en-US" smtClean="0"/>
              <a:pPr>
                <a:defRPr/>
              </a:pPr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8EC779A-F1D5-D54F-996C-9EB9240EA2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Catalyst: November </a:t>
            </a:r>
            <a:r>
              <a:rPr lang="en-US" dirty="0" smtClean="0">
                <a:latin typeface="Calibri" charset="0"/>
              </a:rPr>
              <a:t>14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, </a:t>
            </a:r>
            <a:r>
              <a:rPr lang="en-US" dirty="0" smtClean="0">
                <a:latin typeface="Calibri" charset="0"/>
              </a:rPr>
              <a:t>2014</a:t>
            </a:r>
            <a:endParaRPr lang="en-US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b="1" u="sng" dirty="0" smtClean="0">
                <a:solidFill>
                  <a:schemeClr val="tx2"/>
                </a:solidFill>
                <a:latin typeface="Calibri" charset="0"/>
              </a:rPr>
              <a:t>You need </a:t>
            </a:r>
            <a:r>
              <a:rPr lang="en-US" sz="6000" b="1" u="sng" dirty="0" smtClean="0">
                <a:solidFill>
                  <a:schemeClr val="tx2"/>
                </a:solidFill>
                <a:latin typeface="Calibri" charset="0"/>
              </a:rPr>
              <a:t>an ALA sheet and your answer sheet</a:t>
            </a:r>
            <a:r>
              <a:rPr lang="en-US" sz="6000" b="1" u="sng" dirty="0" smtClean="0">
                <a:solidFill>
                  <a:schemeClr val="tx2"/>
                </a:solidFill>
                <a:latin typeface="Calibri" charset="0"/>
              </a:rPr>
              <a:t>. </a:t>
            </a:r>
            <a:endParaRPr lang="en-US" sz="6000" b="1" u="sng" dirty="0" smtClean="0">
              <a:solidFill>
                <a:schemeClr val="tx2"/>
              </a:solidFill>
              <a:latin typeface="Calibri" charset="0"/>
            </a:endParaRPr>
          </a:p>
          <a:p>
            <a:r>
              <a:rPr lang="en-US" sz="6000" b="1" u="sng" dirty="0" smtClean="0">
                <a:solidFill>
                  <a:schemeClr val="tx2"/>
                </a:solidFill>
                <a:latin typeface="Calibri" charset="0"/>
              </a:rPr>
              <a:t>We will be completing problems: </a:t>
            </a:r>
          </a:p>
          <a:p>
            <a:r>
              <a:rPr lang="en-US" sz="6000" b="1" u="sng" dirty="0" smtClean="0">
                <a:solidFill>
                  <a:schemeClr val="tx2"/>
                </a:solidFill>
                <a:latin typeface="Calibri" charset="0"/>
              </a:rPr>
              <a:t>Graded for completion! </a:t>
            </a:r>
            <a:endParaRPr lang="en-US" sz="6000" b="1" u="sng" dirty="0">
              <a:solidFill>
                <a:schemeClr val="tx2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ED923-3637-4A32-81E9-E0B112EA1CC6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three structures are found in the plant cell but not in the animal cell?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0752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F54FA-351E-420A-916A-5048DF32052B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09600" y="24384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central vacuole in the plant cell?</a:t>
            </a:r>
            <a:endParaRPr lang="en-US" sz="4400" dirty="0"/>
          </a:p>
        </p:txBody>
      </p:sp>
      <p:sp>
        <p:nvSpPr>
          <p:cNvPr id="3789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4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3650F-67C0-44CF-B7ED-5D72AB0CB7C2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85800" y="20701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is one structure only found in the </a:t>
            </a:r>
            <a:r>
              <a:rPr lang="en-US" sz="4000" u="sng" dirty="0" smtClean="0"/>
              <a:t>animal</a:t>
            </a:r>
            <a:r>
              <a:rPr lang="en-US" sz="4000" dirty="0" smtClean="0"/>
              <a:t> cell?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9321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Edible Cell 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To create either an animal or plant cell using </a:t>
            </a:r>
            <a:r>
              <a:rPr lang="en-US" dirty="0" smtClean="0"/>
              <a:t>edible materials. </a:t>
            </a:r>
          </a:p>
          <a:p>
            <a:r>
              <a:rPr lang="en-US" dirty="0" smtClean="0"/>
              <a:t>Your </a:t>
            </a:r>
            <a:r>
              <a:rPr lang="en-US" dirty="0" smtClean="0"/>
              <a:t>job is to use candy (!) to represent the following organelles in your “cell”. You must attempt to make the organelles look realistic as much as possible. </a:t>
            </a:r>
          </a:p>
          <a:p>
            <a:endParaRPr lang="en-US" dirty="0"/>
          </a:p>
          <a:p>
            <a:r>
              <a:rPr lang="en-US" dirty="0" smtClean="0"/>
              <a:t>Required organelles: </a:t>
            </a:r>
            <a:r>
              <a:rPr lang="en-US" b="1" u="sng" dirty="0" smtClean="0"/>
              <a:t>Nucleus, Ribosomes, Smooth and Rough Endoplasmic Reticulum, Golgi apparatus, Lysosomes, Mitochondria, Vacuole, and Cell </a:t>
            </a:r>
            <a:r>
              <a:rPr lang="en-US" b="1" u="sng" dirty="0" smtClean="0"/>
              <a:t>Membrane (for both) </a:t>
            </a:r>
          </a:p>
          <a:p>
            <a:r>
              <a:rPr lang="en-US" b="1" u="sng" dirty="0" smtClean="0"/>
              <a:t>Plant cells have additional 3 organelles!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Edible Cell Project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accent5"/>
                </a:solidFill>
              </a:rPr>
              <a:t>Each group will draw an </a:t>
            </a:r>
            <a:r>
              <a:rPr lang="en-US" sz="3600" b="1" u="sng" dirty="0" smtClean="0">
                <a:solidFill>
                  <a:schemeClr val="accent5"/>
                </a:solidFill>
              </a:rPr>
              <a:t>animal</a:t>
            </a:r>
            <a:r>
              <a:rPr lang="en-US" sz="3600" dirty="0" smtClean="0">
                <a:solidFill>
                  <a:schemeClr val="accent5"/>
                </a:solidFill>
              </a:rPr>
              <a:t> or </a:t>
            </a:r>
            <a:r>
              <a:rPr lang="en-US" sz="3600" b="1" u="sng" dirty="0" smtClean="0">
                <a:solidFill>
                  <a:schemeClr val="accent5"/>
                </a:solidFill>
              </a:rPr>
              <a:t>plant cell</a:t>
            </a:r>
            <a:r>
              <a:rPr lang="en-US" sz="3600" dirty="0" smtClean="0">
                <a:solidFill>
                  <a:schemeClr val="accent5"/>
                </a:solidFill>
              </a:rPr>
              <a:t> card. 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Each </a:t>
            </a:r>
            <a:r>
              <a:rPr lang="en-US" sz="3600" dirty="0" smtClean="0">
                <a:solidFill>
                  <a:schemeClr val="accent5"/>
                </a:solidFill>
              </a:rPr>
              <a:t>group member must fill out both sides of their project handout. 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Health/Cleanliness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Behavior expectations </a:t>
            </a:r>
          </a:p>
          <a:p>
            <a:r>
              <a:rPr lang="en-US" sz="3600" dirty="0">
                <a:solidFill>
                  <a:schemeClr val="accent5"/>
                </a:solidFill>
              </a:rPr>
              <a:t> </a:t>
            </a:r>
            <a:r>
              <a:rPr lang="en-US" sz="3600" dirty="0" smtClean="0">
                <a:solidFill>
                  <a:schemeClr val="accent5"/>
                </a:solidFill>
              </a:rPr>
              <a:t>Expectations during and afterwards the project</a:t>
            </a:r>
            <a:endParaRPr lang="en-US" sz="3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1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Edible Cell Project </a:t>
            </a:r>
            <a:endParaRPr lang="en-US" dirty="0">
              <a:latin typeface="Calibri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latin typeface="Calibri" charset="0"/>
              </a:rPr>
              <a:t>In addiction to your project handout, you will be graded by this rubric: </a:t>
            </a:r>
          </a:p>
          <a:p>
            <a:r>
              <a:rPr lang="en-US" dirty="0" smtClean="0">
                <a:latin typeface="Calibri" charset="0"/>
              </a:rPr>
              <a:t>Rubric: </a:t>
            </a:r>
          </a:p>
          <a:p>
            <a:r>
              <a:rPr lang="en-US" dirty="0" smtClean="0">
                <a:latin typeface="Calibri" charset="0"/>
              </a:rPr>
              <a:t>Complete: Your lab handout must have sections complete. </a:t>
            </a:r>
          </a:p>
          <a:p>
            <a:r>
              <a:rPr lang="en-US" dirty="0" smtClean="0">
                <a:latin typeface="Calibri" charset="0"/>
              </a:rPr>
              <a:t>Creativity: Your cell must have a creative use of he different materials. </a:t>
            </a:r>
          </a:p>
          <a:p>
            <a:r>
              <a:rPr lang="en-US" dirty="0" smtClean="0">
                <a:latin typeface="Calibri" charset="0"/>
              </a:rPr>
              <a:t>Participation: You must participate with your group in order to receive full credit. (</a:t>
            </a:r>
            <a:r>
              <a:rPr lang="en-US" b="1" u="sng" dirty="0" smtClean="0">
                <a:latin typeface="Calibri" charset="0"/>
              </a:rPr>
              <a:t>I will be watching and making notes as you work.) </a:t>
            </a:r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Make sure that you label everything on your cell. Your cell needs to follow the model on the handout. </a:t>
            </a:r>
          </a:p>
          <a:p>
            <a:r>
              <a:rPr lang="en-US" dirty="0" smtClean="0">
                <a:latin typeface="Calibri" charset="0"/>
              </a:rPr>
              <a:t>EACH GROUP MEMBER MUST COMPLETE THE REVIEW QUESTIONS.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60768"/>
              </p:ext>
            </p:extLst>
          </p:nvPr>
        </p:nvGraphicFramePr>
        <p:xfrm>
          <a:off x="457200" y="1600198"/>
          <a:ext cx="8229600" cy="384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60536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</a:tr>
              <a:tr h="960536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0536">
                <a:tc>
                  <a:txBody>
                    <a:bodyPr/>
                    <a:lstStyle/>
                    <a:p>
                      <a:r>
                        <a:rPr lang="en-US" dirty="0" smtClean="0"/>
                        <a:t>Creativity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0536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06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488" y="1726031"/>
            <a:ext cx="5447459" cy="474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0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Catalyst: 10 minutes</a:t>
            </a:r>
          </a:p>
          <a:p>
            <a:r>
              <a:rPr lang="en-US" dirty="0" smtClean="0"/>
              <a:t>Relay: 10 minutes</a:t>
            </a:r>
            <a:endParaRPr lang="en-US" dirty="0" smtClean="0"/>
          </a:p>
          <a:p>
            <a:r>
              <a:rPr lang="en-US" dirty="0" smtClean="0"/>
              <a:t>3D Edible Cell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: Remainder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r>
              <a:rPr lang="en-US" b="1" dirty="0"/>
              <a:t>DBA #10: 11/17</a:t>
            </a:r>
            <a:endParaRPr lang="en-US" dirty="0"/>
          </a:p>
          <a:p>
            <a:r>
              <a:rPr lang="en-US" b="1" dirty="0"/>
              <a:t>Honors 9 week projects: </a:t>
            </a:r>
            <a:r>
              <a:rPr lang="en-US" b="1" dirty="0" smtClean="0"/>
              <a:t>Less than 3 weeks </a:t>
            </a:r>
            <a:endParaRPr lang="en-US" dirty="0"/>
          </a:p>
          <a:p>
            <a:r>
              <a:rPr lang="en-US" b="1" dirty="0"/>
              <a:t>The Cell as a ____________ Mini-project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5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Announcements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Objectives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SWBAT create a model of the eukaryotic cell that includes labeled organelles and a description of the function of each </a:t>
            </a:r>
            <a:endParaRPr lang="en-US" sz="4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1F023-9632-4C2F-BA1A-A6942E10ADC4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Is the organism below (</a:t>
            </a:r>
            <a:r>
              <a:rPr lang="en-US" sz="4400" dirty="0" err="1" smtClean="0"/>
              <a:t>Chlamdyia</a:t>
            </a:r>
            <a:r>
              <a:rPr lang="en-US" sz="4400" dirty="0" smtClean="0"/>
              <a:t> bacterium) a prokaryote or eukaryote?</a:t>
            </a:r>
            <a:endParaRPr lang="en-US" sz="4400" dirty="0"/>
          </a:p>
        </p:txBody>
      </p:sp>
      <p:sp>
        <p:nvSpPr>
          <p:cNvPr id="1741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2133600" cy="275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28763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DFBC9-DC9F-44C8-B349-3E01D79F9D83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09600" y="1984177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You discover a unicellular organism that has its genetic material stored in a nucleus. Is it a prokaryote or eukaryote?</a:t>
            </a:r>
            <a:endParaRPr lang="en-US" sz="4000" dirty="0"/>
          </a:p>
        </p:txBody>
      </p:sp>
      <p:sp>
        <p:nvSpPr>
          <p:cNvPr id="2150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0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B5A0AF-F3C6-4324-AF99-B2AF99E3A668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85800" y="2346325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cell membrane?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8407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70F62-C1D3-4DC6-A90B-DF781452DD63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85800" y="30480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two things do the part labeled in the picture do?</a:t>
            </a:r>
            <a:endParaRPr lang="en-US" sz="4400" dirty="0"/>
          </a:p>
        </p:txBody>
      </p:sp>
      <p:sp>
        <p:nvSpPr>
          <p:cNvPr id="2970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09600"/>
            <a:ext cx="3048000" cy="225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361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C79D8-4B76-49EE-9A3A-F2FBB61E667A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85800" y="1522413"/>
            <a:ext cx="7696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</a:t>
            </a:r>
            <a:r>
              <a:rPr lang="en-US" sz="4000" u="sng" dirty="0" smtClean="0"/>
              <a:t>three</a:t>
            </a:r>
            <a:r>
              <a:rPr lang="en-US" sz="4000" dirty="0" smtClean="0"/>
              <a:t> parts of the cell are involved in making proteins, moving them throughout the cell, and shipping them out of the cell?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3408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58</TotalTime>
  <Words>472</Words>
  <Application>Microsoft Macintosh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Catalyst: November 14th, 2014</vt:lpstr>
      <vt:lpstr>Agenda</vt:lpstr>
      <vt:lpstr>Announcements 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Edible Cell Project Objective</vt:lpstr>
      <vt:lpstr>Edible Cell Project Expectations</vt:lpstr>
      <vt:lpstr>Edible Cell Project </vt:lpstr>
      <vt:lpstr>Rubric </vt:lpstr>
      <vt:lpstr>Example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13</cp:revision>
  <dcterms:created xsi:type="dcterms:W3CDTF">2012-07-14T00:46:17Z</dcterms:created>
  <dcterms:modified xsi:type="dcterms:W3CDTF">2014-11-06T01:12:51Z</dcterms:modified>
</cp:coreProperties>
</file>