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71" r:id="rId2"/>
    <p:sldId id="266" r:id="rId3"/>
    <p:sldId id="267" r:id="rId4"/>
    <p:sldId id="268" r:id="rId5"/>
    <p:sldId id="269" r:id="rId6"/>
    <p:sldId id="270" r:id="rId7"/>
    <p:sldId id="272" r:id="rId8"/>
    <p:sldId id="273" r:id="rId9"/>
    <p:sldId id="258" r:id="rId10"/>
    <p:sldId id="259" r:id="rId11"/>
    <p:sldId id="260" r:id="rId12"/>
    <p:sldId id="261" r:id="rId13"/>
    <p:sldId id="262" r:id="rId14"/>
    <p:sldId id="263" r:id="rId15"/>
    <p:sldId id="282" r:id="rId16"/>
    <p:sldId id="283" r:id="rId17"/>
    <p:sldId id="275" r:id="rId18"/>
    <p:sldId id="257" r:id="rId19"/>
    <p:sldId id="264" r:id="rId20"/>
    <p:sldId id="274" r:id="rId21"/>
    <p:sldId id="26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C7B5954-BE1B-484A-8C89-4322D2A8CF7B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99C66E3-EB7E-4373-9BFB-B752B617D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7B5954-BE1B-484A-8C89-4322D2A8CF7B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C66E3-EB7E-4373-9BFB-B752B617D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C7B5954-BE1B-484A-8C89-4322D2A8CF7B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9C66E3-EB7E-4373-9BFB-B752B617D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13EDF5E-46A9-4E18-B5AA-DCB0824E2E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CFBFCA1-70DF-4723-AFA2-4455219ECF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D98C04-D216-41A6-87F0-B07F16AA90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25B25EF-23FD-4D63-9BAC-13640D6DC5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7B5954-BE1B-484A-8C89-4322D2A8CF7B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C66E3-EB7E-4373-9BFB-B752B617D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7B5954-BE1B-484A-8C89-4322D2A8CF7B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99C66E3-EB7E-4373-9BFB-B752B617D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7B5954-BE1B-484A-8C89-4322D2A8CF7B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C66E3-EB7E-4373-9BFB-B752B617D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7B5954-BE1B-484A-8C89-4322D2A8CF7B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C66E3-EB7E-4373-9BFB-B752B617D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7B5954-BE1B-484A-8C89-4322D2A8CF7B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C66E3-EB7E-4373-9BFB-B752B617D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7B5954-BE1B-484A-8C89-4322D2A8CF7B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C66E3-EB7E-4373-9BFB-B752B617D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7B5954-BE1B-484A-8C89-4322D2A8CF7B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C66E3-EB7E-4373-9BFB-B752B617D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7B5954-BE1B-484A-8C89-4322D2A8CF7B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C66E3-EB7E-4373-9BFB-B752B617D5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7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C7B5954-BE1B-484A-8C89-4322D2A8CF7B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99C66E3-EB7E-4373-9BFB-B752B617D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llsalive.com/mitosis.htm" TargetMode="External"/><Relationship Id="rId2" Type="http://schemas.openxmlformats.org/officeDocument/2006/relationships/hyperlink" Target="http://www.teachersdomain.org/asset/tdc02_vid_dnadivide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Catalyst #3: February </a:t>
            </a:r>
            <a:r>
              <a:rPr lang="en-US" b="1" dirty="0" smtClean="0"/>
              <a:t>11</a:t>
            </a:r>
            <a:r>
              <a:rPr lang="en-US" b="1" baseline="30000" dirty="0" smtClean="0"/>
              <a:t>th</a:t>
            </a:r>
            <a:r>
              <a:rPr lang="en-US" b="1" dirty="0" smtClean="0"/>
              <a:t>, 2015 (5 minutes)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38400"/>
            <a:ext cx="7848600" cy="3733800"/>
          </a:xfrm>
        </p:spPr>
        <p:txBody>
          <a:bodyPr>
            <a:noAutofit/>
          </a:bodyPr>
          <a:lstStyle/>
          <a:p>
            <a:pPr marL="990600" lvl="1" indent="-519113">
              <a:lnSpc>
                <a:spcPct val="90000"/>
              </a:lnSpc>
              <a:buFontTx/>
              <a:buAutoNum type="arabicPeriod"/>
            </a:pPr>
            <a:r>
              <a:rPr lang="en-US" sz="3100" dirty="0" smtClean="0">
                <a:solidFill>
                  <a:schemeClr val="tx1"/>
                </a:solidFill>
              </a:rPr>
              <a:t>During what stage of the cell cycle does a cell divide its genetic material between two new cells? </a:t>
            </a:r>
          </a:p>
          <a:p>
            <a:pPr marL="990600" lvl="1" indent="-519113">
              <a:lnSpc>
                <a:spcPct val="90000"/>
              </a:lnSpc>
              <a:buFontTx/>
              <a:buAutoNum type="arabicPeriod"/>
            </a:pPr>
            <a:r>
              <a:rPr lang="en-US" sz="3100" dirty="0" smtClean="0">
                <a:solidFill>
                  <a:schemeClr val="tx1"/>
                </a:solidFill>
              </a:rPr>
              <a:t>What is chromatin? </a:t>
            </a:r>
          </a:p>
          <a:p>
            <a:pPr marL="990600" lvl="1" indent="-519113">
              <a:lnSpc>
                <a:spcPct val="90000"/>
              </a:lnSpc>
              <a:buFontTx/>
              <a:buAutoNum type="arabicPeriod"/>
            </a:pPr>
            <a:r>
              <a:rPr lang="en-US" sz="3100" dirty="0" smtClean="0">
                <a:solidFill>
                  <a:schemeClr val="tx1"/>
                </a:solidFill>
              </a:rPr>
              <a:t>What are chromosomes? </a:t>
            </a:r>
          </a:p>
          <a:p>
            <a:pPr marL="990600" lvl="1" indent="-519113">
              <a:lnSpc>
                <a:spcPct val="90000"/>
              </a:lnSpc>
              <a:buFontTx/>
              <a:buAutoNum type="arabicPeriod"/>
            </a:pPr>
            <a:r>
              <a:rPr lang="en-US" sz="3100" dirty="0" smtClean="0">
                <a:solidFill>
                  <a:schemeClr val="tx1"/>
                </a:solidFill>
              </a:rPr>
              <a:t>A diploid cell has how many copies of each chromosome? 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 smtClean="0"/>
          </a:p>
          <a:p>
            <a:pPr marL="514350" indent="-514350">
              <a:buNone/>
            </a:pPr>
            <a:endParaRPr lang="en-US" sz="3200" b="1" dirty="0" smtClean="0"/>
          </a:p>
          <a:p>
            <a:pPr marL="880110" lvl="1" indent="-514350">
              <a:buFont typeface="+mj-lt"/>
              <a:buAutoNum type="alphaUcPeriod"/>
            </a:pPr>
            <a:endParaRPr lang="en-US" sz="2400" b="1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Prophase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05000"/>
            <a:ext cx="7620000" cy="3352800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/>
              <a:t>Key Point 2: </a:t>
            </a:r>
            <a:r>
              <a:rPr lang="en-US" sz="2800" dirty="0" smtClean="0"/>
              <a:t>During </a:t>
            </a:r>
            <a:r>
              <a:rPr lang="en-US" sz="2800" dirty="0"/>
              <a:t>prophase:</a:t>
            </a:r>
          </a:p>
          <a:p>
            <a:pPr lvl="1"/>
            <a:r>
              <a:rPr lang="en-US" sz="2900" b="1" u="sng" dirty="0">
                <a:solidFill>
                  <a:schemeClr val="tx2"/>
                </a:solidFill>
              </a:rPr>
              <a:t>Chromatin condenses into </a:t>
            </a:r>
            <a:r>
              <a:rPr lang="en-US" sz="2900" b="1" u="sng" dirty="0" smtClean="0">
                <a:solidFill>
                  <a:schemeClr val="tx2"/>
                </a:solidFill>
              </a:rPr>
              <a:t>chromosomes</a:t>
            </a:r>
          </a:p>
          <a:p>
            <a:pPr lvl="2"/>
            <a:r>
              <a:rPr lang="en-US" sz="2700" dirty="0" smtClean="0"/>
              <a:t>Each chromosome looks like an X</a:t>
            </a:r>
            <a:endParaRPr lang="en-US" sz="2700" dirty="0"/>
          </a:p>
          <a:p>
            <a:pPr lvl="1"/>
            <a:r>
              <a:rPr lang="en-US" sz="2900" dirty="0" smtClean="0">
                <a:solidFill>
                  <a:schemeClr val="tx1"/>
                </a:solidFill>
              </a:rPr>
              <a:t>The </a:t>
            </a:r>
            <a:r>
              <a:rPr lang="en-US" sz="2900" dirty="0">
                <a:solidFill>
                  <a:schemeClr val="tx1"/>
                </a:solidFill>
              </a:rPr>
              <a:t>nuclear membrane </a:t>
            </a:r>
            <a:r>
              <a:rPr lang="en-US" sz="2900" b="1" u="sng" dirty="0" smtClean="0">
                <a:solidFill>
                  <a:schemeClr val="tx2"/>
                </a:solidFill>
              </a:rPr>
              <a:t>disintegrates</a:t>
            </a:r>
            <a:r>
              <a:rPr lang="en-US" sz="2900" dirty="0" smtClean="0">
                <a:solidFill>
                  <a:schemeClr val="tx1"/>
                </a:solidFill>
              </a:rPr>
              <a:t> (breaks down and disappears)</a:t>
            </a:r>
            <a:endParaRPr lang="en-US" sz="2900" b="1" u="sng" dirty="0" smtClean="0">
              <a:solidFill>
                <a:schemeClr val="tx1"/>
              </a:solidFill>
            </a:endParaRPr>
          </a:p>
          <a:p>
            <a:pPr lvl="2"/>
            <a:r>
              <a:rPr lang="en-US" sz="2700" dirty="0" smtClean="0"/>
              <a:t>Nuclear membrane= </a:t>
            </a:r>
            <a:r>
              <a:rPr lang="en-US" sz="2700" b="1" u="sng" dirty="0" smtClean="0">
                <a:solidFill>
                  <a:schemeClr val="tx2"/>
                </a:solidFill>
              </a:rPr>
              <a:t>outer layer of nucleus</a:t>
            </a:r>
            <a:endParaRPr lang="en-US" sz="2700" b="1" u="sng" dirty="0">
              <a:solidFill>
                <a:schemeClr val="tx2"/>
              </a:solidFill>
            </a:endParaRPr>
          </a:p>
          <a:p>
            <a:pPr lvl="1"/>
            <a:r>
              <a:rPr lang="en-US" sz="2900" b="1" u="sng" dirty="0">
                <a:solidFill>
                  <a:schemeClr val="tx2"/>
                </a:solidFill>
              </a:rPr>
              <a:t>Spindle fibers</a:t>
            </a:r>
            <a:r>
              <a:rPr lang="en-US" sz="2900" dirty="0">
                <a:solidFill>
                  <a:schemeClr val="tx2"/>
                </a:solidFill>
              </a:rPr>
              <a:t> </a:t>
            </a:r>
            <a:r>
              <a:rPr lang="en-US" sz="2900" dirty="0">
                <a:solidFill>
                  <a:schemeClr val="tx1"/>
                </a:solidFill>
              </a:rPr>
              <a:t>form</a:t>
            </a:r>
          </a:p>
        </p:txBody>
      </p:sp>
      <p:pic>
        <p:nvPicPr>
          <p:cNvPr id="9224" name="Picture 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33409" y="5257800"/>
            <a:ext cx="2176616" cy="1600200"/>
          </a:xfrm>
          <a:ln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5257800"/>
            <a:ext cx="1618384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Metaphase</a:t>
            </a:r>
          </a:p>
        </p:txBody>
      </p:sp>
      <p:pic>
        <p:nvPicPr>
          <p:cNvPr id="1024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4800600"/>
            <a:ext cx="2895600" cy="1676400"/>
          </a:xfrm>
        </p:spPr>
      </p:pic>
      <p:pic>
        <p:nvPicPr>
          <p:cNvPr id="10247" name="Picture 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867400" y="4724400"/>
            <a:ext cx="1848522" cy="1905000"/>
          </a:xfrm>
          <a:ln/>
        </p:spPr>
      </p:pic>
      <p:sp>
        <p:nvSpPr>
          <p:cNvPr id="1024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228600" y="1828800"/>
            <a:ext cx="7772400" cy="2895600"/>
          </a:xfrm>
        </p:spPr>
        <p:txBody>
          <a:bodyPr/>
          <a:lstStyle/>
          <a:p>
            <a:r>
              <a:rPr lang="en-US" sz="2800" b="1" dirty="0" smtClean="0"/>
              <a:t>Key Point 3: </a:t>
            </a:r>
            <a:r>
              <a:rPr lang="en-US" sz="2800" dirty="0" smtClean="0"/>
              <a:t>During </a:t>
            </a:r>
            <a:r>
              <a:rPr lang="en-US" sz="2800" dirty="0"/>
              <a:t>metaphase:</a:t>
            </a:r>
          </a:p>
          <a:p>
            <a:pPr lvl="1"/>
            <a:r>
              <a:rPr lang="en-US" sz="2700" dirty="0">
                <a:solidFill>
                  <a:schemeClr val="tx1"/>
                </a:solidFill>
              </a:rPr>
              <a:t>Spindle fibers connect the </a:t>
            </a:r>
            <a:r>
              <a:rPr lang="en-US" sz="2700" b="1" u="sng" dirty="0" err="1" smtClean="0">
                <a:solidFill>
                  <a:schemeClr val="tx2"/>
                </a:solidFill>
              </a:rPr>
              <a:t>centrioles</a:t>
            </a:r>
            <a:r>
              <a:rPr lang="en-US" sz="2700" b="1" u="sng" dirty="0" smtClean="0">
                <a:solidFill>
                  <a:schemeClr val="tx2"/>
                </a:solidFill>
              </a:rPr>
              <a:t> to the </a:t>
            </a:r>
            <a:r>
              <a:rPr lang="en-US" sz="2700" b="1" u="sng" dirty="0" err="1" smtClean="0">
                <a:solidFill>
                  <a:schemeClr val="tx2"/>
                </a:solidFill>
              </a:rPr>
              <a:t>centromeres</a:t>
            </a:r>
            <a:r>
              <a:rPr lang="en-US" sz="2700" b="1" u="sng" dirty="0" smtClean="0">
                <a:solidFill>
                  <a:schemeClr val="tx2"/>
                </a:solidFill>
              </a:rPr>
              <a:t> </a:t>
            </a:r>
            <a:r>
              <a:rPr lang="en-US" sz="2700" dirty="0" smtClean="0">
                <a:solidFill>
                  <a:schemeClr val="tx1"/>
                </a:solidFill>
              </a:rPr>
              <a:t>of each chromosome</a:t>
            </a:r>
            <a:endParaRPr lang="en-US" sz="2700" dirty="0">
              <a:solidFill>
                <a:schemeClr val="tx1"/>
              </a:solidFill>
            </a:endParaRPr>
          </a:p>
          <a:p>
            <a:pPr lvl="1"/>
            <a:r>
              <a:rPr lang="en-US" sz="2700" b="1" u="sng" dirty="0">
                <a:solidFill>
                  <a:schemeClr val="tx2"/>
                </a:solidFill>
              </a:rPr>
              <a:t>Chromosomes line up along the middle of the </a:t>
            </a:r>
            <a:r>
              <a:rPr lang="en-US" sz="2700" b="1" u="sng" dirty="0" smtClean="0">
                <a:solidFill>
                  <a:schemeClr val="tx2"/>
                </a:solidFill>
              </a:rPr>
              <a:t>cell</a:t>
            </a:r>
          </a:p>
          <a:p>
            <a:pPr lvl="2"/>
            <a:r>
              <a:rPr lang="en-US" sz="2500" dirty="0" smtClean="0"/>
              <a:t>Meta= </a:t>
            </a:r>
            <a:r>
              <a:rPr lang="en-US" sz="2500" b="1" u="sng" dirty="0" smtClean="0">
                <a:solidFill>
                  <a:schemeClr val="tx2"/>
                </a:solidFill>
              </a:rPr>
              <a:t>middle</a:t>
            </a:r>
            <a:endParaRPr lang="en-US" sz="2500" b="1" u="sng" dirty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4800600"/>
            <a:ext cx="1676400" cy="1729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Anaphase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391400" cy="2971800"/>
          </a:xfrm>
        </p:spPr>
        <p:txBody>
          <a:bodyPr/>
          <a:lstStyle/>
          <a:p>
            <a:r>
              <a:rPr lang="en-US" sz="3000" b="1" dirty="0" smtClean="0"/>
              <a:t>Key Point 4: </a:t>
            </a:r>
            <a:r>
              <a:rPr lang="en-US" sz="3000" dirty="0" smtClean="0"/>
              <a:t>During </a:t>
            </a:r>
            <a:r>
              <a:rPr lang="en-US" sz="3000" dirty="0"/>
              <a:t>anaphase:</a:t>
            </a:r>
          </a:p>
          <a:p>
            <a:pPr lvl="1"/>
            <a:r>
              <a:rPr lang="en-US" sz="2700" dirty="0" smtClean="0">
                <a:solidFill>
                  <a:schemeClr val="tx1"/>
                </a:solidFill>
              </a:rPr>
              <a:t>Spindle fibers shorten, pulling the sister </a:t>
            </a:r>
            <a:r>
              <a:rPr lang="en-US" sz="2700" dirty="0" err="1">
                <a:solidFill>
                  <a:schemeClr val="tx1"/>
                </a:solidFill>
              </a:rPr>
              <a:t>chromatids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smtClean="0">
                <a:solidFill>
                  <a:schemeClr val="tx1"/>
                </a:solidFill>
              </a:rPr>
              <a:t>apart</a:t>
            </a:r>
            <a:endParaRPr lang="en-US" sz="2700" dirty="0">
              <a:solidFill>
                <a:schemeClr val="tx1"/>
              </a:solidFill>
            </a:endParaRPr>
          </a:p>
          <a:p>
            <a:pPr lvl="1"/>
            <a:r>
              <a:rPr lang="en-US" sz="2700" b="1" u="sng" dirty="0" smtClean="0">
                <a:solidFill>
                  <a:schemeClr val="tx2"/>
                </a:solidFill>
              </a:rPr>
              <a:t>Sister </a:t>
            </a:r>
            <a:r>
              <a:rPr lang="en-US" sz="2700" b="1" u="sng" dirty="0" err="1" smtClean="0">
                <a:solidFill>
                  <a:schemeClr val="tx2"/>
                </a:solidFill>
              </a:rPr>
              <a:t>chromatids</a:t>
            </a:r>
            <a:r>
              <a:rPr lang="en-US" sz="2700" b="1" u="sng" dirty="0" smtClean="0">
                <a:solidFill>
                  <a:schemeClr val="tx2"/>
                </a:solidFill>
              </a:rPr>
              <a:t> move </a:t>
            </a:r>
            <a:r>
              <a:rPr lang="en-US" sz="2700" b="1" u="sng" dirty="0">
                <a:solidFill>
                  <a:schemeClr val="tx2"/>
                </a:solidFill>
              </a:rPr>
              <a:t>towards opposite ends of the </a:t>
            </a:r>
            <a:r>
              <a:rPr lang="en-US" sz="2700" b="1" u="sng" dirty="0" smtClean="0">
                <a:solidFill>
                  <a:schemeClr val="tx2"/>
                </a:solidFill>
              </a:rPr>
              <a:t>cell</a:t>
            </a:r>
          </a:p>
          <a:p>
            <a:pPr lvl="2"/>
            <a:r>
              <a:rPr lang="en-US" sz="2500" dirty="0" smtClean="0"/>
              <a:t>Ana=</a:t>
            </a:r>
            <a:r>
              <a:rPr lang="en-US" sz="2500" b="1" u="sng" dirty="0" smtClean="0">
                <a:solidFill>
                  <a:schemeClr val="tx2"/>
                </a:solidFill>
              </a:rPr>
              <a:t>opposite</a:t>
            </a:r>
            <a:endParaRPr lang="en-US" sz="2500" b="1" u="sng" dirty="0">
              <a:solidFill>
                <a:schemeClr val="tx2"/>
              </a:solidFill>
            </a:endParaRPr>
          </a:p>
        </p:txBody>
      </p:sp>
      <p:pic>
        <p:nvPicPr>
          <p:cNvPr id="11270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19600" y="5029200"/>
            <a:ext cx="1711112" cy="1627188"/>
          </a:xfr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5105400"/>
            <a:ext cx="1581539" cy="1519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Telophase</a:t>
            </a:r>
            <a:endParaRPr lang="en-US" dirty="0"/>
          </a:p>
        </p:txBody>
      </p:sp>
      <p:pic>
        <p:nvPicPr>
          <p:cNvPr id="13319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52600" y="4572000"/>
            <a:ext cx="2420062" cy="2019967"/>
          </a:xfrm>
        </p:spPr>
      </p:pic>
      <p:sp>
        <p:nvSpPr>
          <p:cNvPr id="133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981200"/>
            <a:ext cx="7696200" cy="2590800"/>
          </a:xfrm>
        </p:spPr>
        <p:txBody>
          <a:bodyPr>
            <a:normAutofit fontScale="92500" lnSpcReduction="10000"/>
          </a:bodyPr>
          <a:lstStyle/>
          <a:p>
            <a:r>
              <a:rPr lang="en-US" sz="3000" b="1" dirty="0" smtClean="0"/>
              <a:t>Key Point 5: </a:t>
            </a:r>
            <a:r>
              <a:rPr lang="en-US" sz="3000" dirty="0" smtClean="0"/>
              <a:t>During </a:t>
            </a:r>
            <a:r>
              <a:rPr lang="en-US" sz="3000" dirty="0" err="1"/>
              <a:t>telophase</a:t>
            </a:r>
            <a:r>
              <a:rPr lang="en-US" sz="3000" dirty="0"/>
              <a:t>:</a:t>
            </a:r>
          </a:p>
          <a:p>
            <a:pPr lvl="1"/>
            <a:r>
              <a:rPr lang="en-US" sz="2900" b="1" u="sng" dirty="0">
                <a:solidFill>
                  <a:schemeClr val="tx2"/>
                </a:solidFill>
              </a:rPr>
              <a:t>Chromosomes </a:t>
            </a:r>
            <a:r>
              <a:rPr lang="en-US" sz="2900" b="1" u="sng" dirty="0" smtClean="0">
                <a:solidFill>
                  <a:schemeClr val="tx2"/>
                </a:solidFill>
              </a:rPr>
              <a:t>relax back into chromatin</a:t>
            </a:r>
            <a:endParaRPr lang="en-US" sz="2900" b="1" u="sng" dirty="0">
              <a:solidFill>
                <a:schemeClr val="tx2"/>
              </a:solidFill>
            </a:endParaRPr>
          </a:p>
          <a:p>
            <a:pPr lvl="1"/>
            <a:r>
              <a:rPr lang="en-US" sz="2900" dirty="0">
                <a:solidFill>
                  <a:schemeClr val="tx1"/>
                </a:solidFill>
              </a:rPr>
              <a:t>The</a:t>
            </a:r>
            <a:r>
              <a:rPr lang="en-US" sz="2900" dirty="0"/>
              <a:t> </a:t>
            </a:r>
            <a:r>
              <a:rPr lang="en-US" sz="2900" b="1" u="sng" dirty="0">
                <a:solidFill>
                  <a:schemeClr val="tx2"/>
                </a:solidFill>
              </a:rPr>
              <a:t>nuclear membrane reforms </a:t>
            </a:r>
            <a:r>
              <a:rPr lang="en-US" sz="2900" dirty="0">
                <a:solidFill>
                  <a:schemeClr val="tx1"/>
                </a:solidFill>
              </a:rPr>
              <a:t>around the chromatin at each end of the </a:t>
            </a:r>
            <a:r>
              <a:rPr lang="en-US" sz="2900" dirty="0" smtClean="0">
                <a:solidFill>
                  <a:schemeClr val="tx1"/>
                </a:solidFill>
              </a:rPr>
              <a:t>cell</a:t>
            </a:r>
          </a:p>
          <a:p>
            <a:pPr lvl="1"/>
            <a:r>
              <a:rPr lang="en-US" sz="2900" dirty="0" smtClean="0">
                <a:solidFill>
                  <a:schemeClr val="tx1"/>
                </a:solidFill>
              </a:rPr>
              <a:t>This ends mitosis and the division of genetic material </a:t>
            </a:r>
            <a:endParaRPr lang="en-US" sz="2900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4876800"/>
            <a:ext cx="1392518" cy="1495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Cytokinesis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467600" cy="30480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Key Point 6: </a:t>
            </a:r>
            <a:r>
              <a:rPr lang="en-US" sz="2800" dirty="0" smtClean="0"/>
              <a:t>During </a:t>
            </a:r>
            <a:r>
              <a:rPr lang="en-US" sz="2800" dirty="0" err="1"/>
              <a:t>cytokinesis</a:t>
            </a:r>
            <a:r>
              <a:rPr lang="en-US" sz="2800" dirty="0"/>
              <a:t>:</a:t>
            </a:r>
          </a:p>
          <a:p>
            <a:pPr lvl="1"/>
            <a:r>
              <a:rPr lang="en-US" sz="2700" dirty="0">
                <a:solidFill>
                  <a:schemeClr val="tx1"/>
                </a:solidFill>
              </a:rPr>
              <a:t>Proteins pinch the middle of the cell at each </a:t>
            </a:r>
            <a:r>
              <a:rPr lang="en-US" sz="2700" dirty="0" smtClean="0">
                <a:solidFill>
                  <a:schemeClr val="tx1"/>
                </a:solidFill>
              </a:rPr>
              <a:t>end, forming a </a:t>
            </a:r>
            <a:r>
              <a:rPr lang="en-US" sz="2700" b="1" u="sng" dirty="0" smtClean="0">
                <a:solidFill>
                  <a:schemeClr val="tx2"/>
                </a:solidFill>
              </a:rPr>
              <a:t>furrow</a:t>
            </a:r>
            <a:endParaRPr lang="en-US" sz="2700" b="1" u="sng" dirty="0">
              <a:solidFill>
                <a:schemeClr val="tx2"/>
              </a:solidFill>
            </a:endParaRPr>
          </a:p>
          <a:p>
            <a:pPr lvl="1"/>
            <a:r>
              <a:rPr lang="en-US" sz="2700" dirty="0" smtClean="0">
                <a:solidFill>
                  <a:schemeClr val="tx1"/>
                </a:solidFill>
              </a:rPr>
              <a:t>The furrow divides the </a:t>
            </a:r>
            <a:r>
              <a:rPr lang="en-US" sz="2700" b="1" u="sng" dirty="0" smtClean="0">
                <a:solidFill>
                  <a:schemeClr val="tx2"/>
                </a:solidFill>
              </a:rPr>
              <a:t>cytoplasm</a:t>
            </a:r>
            <a:r>
              <a:rPr lang="en-US" sz="2700" dirty="0" smtClean="0">
                <a:solidFill>
                  <a:schemeClr val="tx1"/>
                </a:solidFill>
              </a:rPr>
              <a:t>, splitting the cell into </a:t>
            </a:r>
            <a:r>
              <a:rPr lang="en-US" sz="2700" b="1" u="sng" dirty="0" smtClean="0">
                <a:solidFill>
                  <a:schemeClr val="tx2"/>
                </a:solidFill>
              </a:rPr>
              <a:t>two new identical cells</a:t>
            </a:r>
            <a:endParaRPr lang="en-US" sz="2700" b="1" u="sng" dirty="0">
              <a:solidFill>
                <a:schemeClr val="tx2"/>
              </a:solidFill>
            </a:endParaRPr>
          </a:p>
          <a:p>
            <a:pPr lvl="1"/>
            <a:r>
              <a:rPr lang="en-US" sz="2700" dirty="0">
                <a:solidFill>
                  <a:schemeClr val="tx1"/>
                </a:solidFill>
              </a:rPr>
              <a:t>Plant cells form a </a:t>
            </a:r>
            <a:r>
              <a:rPr lang="en-US" sz="2700" b="1" u="sng" dirty="0">
                <a:solidFill>
                  <a:schemeClr val="tx2"/>
                </a:solidFill>
              </a:rPr>
              <a:t>cell plate</a:t>
            </a:r>
            <a:r>
              <a:rPr lang="en-US" sz="2700" dirty="0">
                <a:solidFill>
                  <a:schemeClr val="tx2"/>
                </a:solidFill>
              </a:rPr>
              <a:t> </a:t>
            </a:r>
            <a:r>
              <a:rPr lang="en-US" sz="2700" dirty="0">
                <a:solidFill>
                  <a:schemeClr val="tx1"/>
                </a:solidFill>
              </a:rPr>
              <a:t>instead of a furrow</a:t>
            </a:r>
          </a:p>
        </p:txBody>
      </p:sp>
      <p:pic>
        <p:nvPicPr>
          <p:cNvPr id="29702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19600" y="5029200"/>
            <a:ext cx="2043113" cy="1457520"/>
          </a:xfr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199" y="5029200"/>
            <a:ext cx="2597921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notes: plant cell </a:t>
            </a:r>
            <a:r>
              <a:rPr lang="en-US" dirty="0" err="1" smtClean="0"/>
              <a:t>Cytokinesis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3048000" cy="4114800"/>
          </a:xfrm>
        </p:spPr>
        <p:txBody>
          <a:bodyPr/>
          <a:lstStyle/>
          <a:p>
            <a:r>
              <a:rPr lang="en-US" dirty="0" err="1" smtClean="0"/>
              <a:t>Cytokinesis</a:t>
            </a:r>
            <a:r>
              <a:rPr lang="en-US" dirty="0" smtClean="0"/>
              <a:t> occurs through a “cell plate”</a:t>
            </a:r>
          </a:p>
          <a:p>
            <a:r>
              <a:rPr lang="en-US" dirty="0" smtClean="0"/>
              <a:t>Cell plate made of cellulose (a type of starch) </a:t>
            </a:r>
          </a:p>
          <a:p>
            <a:r>
              <a:rPr lang="en-US" dirty="0" smtClean="0"/>
              <a:t>Becomes part of the plant wall </a:t>
            </a:r>
          </a:p>
          <a:p>
            <a:endParaRPr lang="en-US" dirty="0"/>
          </a:p>
        </p:txBody>
      </p:sp>
      <p:pic>
        <p:nvPicPr>
          <p:cNvPr id="1026" name="Picture 2" descr="http://www.mhhe.com/biosci/pae/botany/botany_map/articles/images/bm_05-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219200"/>
            <a:ext cx="5309995" cy="4419600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TEhQUExQUFBQXGB0bFxgYGBgeGhobGhoaHxcYFxcYHCggGB4lIBYcIjEiJSkrLi4uGh8zODMsNygtLisBCgoKDg0OGxAQGiwkICQsLCwsLCwsLCwsLCwsLCwsLCwsLCwsLCwsLCwsLCwsLCwsLCwsLCwsLCwsLCwsLDQyLP/AABEIAKgBLQMBIgACEQEDEQH/xAAbAAABBQEBAAAAAAAAAAAAAAAEAQIDBQYAB//EAD4QAAECAwUFBwQABAUEAwAAAAECEQADIQQSMUHwBVFhcYEikaGxwdHhBhMy8RRCUnIHFSMzYiSSstJTY4L/xAAZAQADAQEBAAAAAAAAAAAAAAAAAQIDBAX/xAAkEQACAgICAgIDAQEAAAAAAAAAAQIRAyESMUFRBDITImFxFP/aAAwDAQACEQMRAD8A9whi0uRw8aGHwhMACmGtDoRUACQkLCPAIwn1ZakC0KQVAG6nMOzPrjFBaWcAOwNWNK5Y563RB/idYlKtilgYJR5a1WMbLtS3xUK0TVvGM2WujaTJiEgkq7PMb26Y6wiCXtuWboSCQRpsc64eVaqwWMrSDdNcCcXrhw9ouLJs4gjID9xzS+QkZSzehlv2soKaWgqDhyeWD6yiK0WlZDDsuKsX8dCkXCNnJdyQR+td0FCxAm6kPm+uujXJ/Ik+jN5Zsylks67zOsk5OWGtUi0s2w37Uxi/tTHOL42S5UCI7OggG9UvGcpyfZDb8ma2j9OqNEVG4vHSZk2QkJWlwkhhn3565RqkuOcNtQvuDU+VRDjllEam0ZCZ9RBJZaCnicqj06dYOk22UUdoghqPlUs/ucOUO2ns4Yg0er4DHLpDZmwQtjdS7bhw7ssPmN18leUarPXaHy50tDutIQR/VV9zZ9a47oDtf1CgB0DOoJZ8/Tyhlv2AVBq0yGHj+q73ismfTkwEG9TIFOdY0WeD8lLNF+QpP1Eq6eyxJPA+fsQX3Vi2eszjeLC7UigG8HgPAZwFa9hzlsxAarXSfbPefGCJP0paFfiu49CBjwq8WssPZSyR9mgs0lUxQAwGIy7teUaSQGAAahFB6cH8+kY+w7DtshbonhnqkpTWm8++A6E8f5kFU+0Rn2QDXIMac8IX5o+w/KmaNShk2b9xbzhQR3PlXu9f7Yz67Rbn7IljjdNccBTDW6BxO2hUPLZqEorVt5wctqi/ND2L8iNIZtMy3D0wx3cXeGIqQSxOAwamNeOPtlnvs25R/wB5IH9gcNmD0iZFltdXnknkNVMJ5oexflSNBew35d2OuGEI9WzyOsPeKO9agKrvHp1PlXDhnA6rTbE4fbVwKa9WL66wLPFgssWae9iPHWqjeIYNz/PDj4RSSfqFQN2dJIDPeQXGLGmIzNeO+pcnbNnmKuImi9/SaK7i2mwjRSUui4yTHW+yBWH5HBu/LHVIyG25MxS7qUkd5DZ4DxwjeqPmc8OvhlFXtayXheGO7lg2hurFGhl7NbpiApKr2QvN4jnj37jFjOtJmSzdJT0yGOuIwozZktKnDnHf1zx0cqV9rQQyElWLu+7LyhUBeWWSAgDIgvx0eVQBUGIJDIKgLyd4ZONd4jpCS47RJAqf3rlk6ZZ79decAz2W9HPFPt6fNQZKpTkBajMSEvfQmWskA5KBYjeQ1HcVtn2/MEqW6CtZQCXSsFvsfcvq7LpdQKWbxodTA1KVjfpn8ocVRlbTtachRupTNBIZX4oLISbqSTS8X7RJa6rHCDv49aZQIABM5aLy3ZKRMmMohIDghAAH/IOYA2XTiFaKXY9omzVqXM7KTKlES69kqClKBJZy5Z2yFIuL8Ajzz62J/iFAB1MjEcIxdssgKpTMCV9qlajA98bb61f+JLU7KX5MH8ozk1AVNk4sFnvaMcrqLNJfUu7HLqkYDDWs4nn3Rid/OGyZLrYUPlBC9lyyQpTk88W8o8xJtHFTApUl6uwb0iy2czHhA0+yhBDVSzeTQRZ1XBhp4I6GkFzE9k7vWK+yoxz/AEdd0LbNqAJfF4jsy8wGeuWtcoqTTY2wuahwBSGSJNTvHuIQWkEd8S2avCHaYAu1pA+2T3+OtCAJNoqA2Ip4a6Qftx1yylOJIrux10iGRZ2SHNQOfOJkvRLW7Illi3j664w27XI7u/5gwJGYrrWqxmUBhRyKa1WJBkchAJAzOtdYMRLCFVOOGvHxgZDhiDX956w4w+YtRNdctcGMOL0CCZi3BB3+ufXxh8meGOD5jXLxisTaDfunXvE5Q1N0PkNMnTNu9YVU4BNWr6trTQKS7NwxyjkS7yxuGsILYEsmUDXBzn5DWMJOSxBgxVmSWcfiXHQtCzZV4HXXXxFuLHQNKsjgXjTGnLfrLJ4HnWcpLO4OGues4PsqwUccGER29YAAOLuO8QqVCYEuyuK6ro90U+1fpOXNS4ooF7wxfgekaIzLyaYjHxziSyEXQczBBtdAtPRirFJtFlICSVozCiTu99MIMkfU0qomoWgpo5qmpfnjGlt8qjga1rdVKsiTRQHdrXfGizSTLWRpgdqkonJv2daFZ9k+gG8YcYq5gCnSQxfHe9BicaDDeOIgy2bABB+2bhLVSWw5corJ9itSf5gof8seTiN4Zos2jmVbB1qVLWwOeL0LYgnI474uLMDMDlKE/wBxZ+IF0xFsIfdKvuIuqQQGoXJeo7tZ6OW3Lk/HdEZM1OkU5+jcbat6pQTdQFk3i15mCE3jjnSKtX1KBeJQbiVFJLh3v3EgpLfmsoCWJDLBLNXTqQ8MNnFSwrjTFt++O4miolbWeWuZc/BQQXLArdIVUiiUqUxU38qqUaBJm3F3lISgApVLBUDeT2jJvNQOlpoD7xhnGj+1RqNp6DfDE2VIwSkUAoBgMBhh5QBRT7I2mqYbqgxCXBJ/IXmLACgDgVL8MyUra8pK/trWJajgF9m8zfiVMFDk/SDBZQCSAATiQACWdnIHT2htps6VhlpCg7sd+99/HGADD/WaQqea/wAqajAuMBGeMsmdKejEt3eJ1ua4+qNkhEw3A4AGZSoUpdWliW3Kd8zvorJNUqchlEEZLSHLBjVDXh1LVrHPm+rHP6Gp2a19W/zxg9usUKZqxjLN6lUqd6vgpjk+GTQTJthoL4STkoFJrR7qgDp44Y2lRzIsLVLZJPd4QCVk88IcoKDXi417whU5cUp6xMnYMhuD+l9aGjEiEOpgeHQbtYQ9IdVdwOu6HmlW026EkJDlyglucSTyEpJGAHrjrjDJxBQ+6uu/ywpAVqKlpUHFcPXXzFOloGJs+bfJfWu/DiIOVLbXL384prFJ+2MRXlhhrKD1WqjcPamvGJTEnoKTLDVz0IjtUrOKqybQUkm+GGR3c+UWBtImJBGG8+fjBeguxkumNYlO7N4gVkQ2MTKmhQScC/t7arCTAr1gieOIg+6W8POALQ4nS2zfyMHD8cda1WoJCgHPg+ukT2GXj3QKgscKa9/OJ7PMYkPy8Ia7KXZYKHmPPOE14GEfm/zA20J5Sg3fyNO/96eNm9FsgMshRY4xKLC7lRN5u7dAWypExJvTCCTu7j6RYWq2XQcXyGtdYzVVshdbBQkh09/HQ00SpmgDjEMqVMX2nu5nx1+qR/bZTKcYV6fETtdAda1KWoBODBu/29eENtdlJDsUsc88REtgtKTeAJJGLivOCLQ3TKvE+/rD8CoBTLfpqut8DSLUFqWliGPzrhhBZqDWIpdmCXLVO7PWsIgAqRYgZamFSSR4UfOILKp0gnRGMWVindkUYbuTj57orbRaPsLV2SoL7QbI1vZHOL8G/g9Ojo6Oj2DQ6Ojo6ABqoaoQ4wioBMxf1XNCZqqhwE/+OUZGyywqdUBQA3OK1zr4xovrJY/iFO7AI60ik2YXnLLUSAB0xJ14Ry/IdRYZPoWcmSX7Kr3BRrwZWO/8gXcV32CJyVdhQuuCyFN1b+VWOVK74gso7TtrXhWCpkoKTdUHTixHdQ4EPjxG+OSL0YIgNhQSboMtv6FKSD0T2c8SIhNmWguFpUNy01/7ksBTgfGJjIUn8FOMkrPIMF4jq/QRBNtQ/FQMtT4LYE1rdOCulfKHIbZEpaiqqFMMSghXhRR6AxP92VheZRyPZUW4KxjrKrPPdBMwi6b7EEVSWIw/pwMTGhKjP7c2uZSSB+RpXKmIG6M7MtamvKmKKTjvD4emXdE/1FZ/9R0gpAwCaDuZnx6RWIllKwpSrycwof8Ar5t0ioRVWJJBRtXZ7Si3AlsGpx9IZ/mJIU6yAMOp8Ygtk8FbhBCGoB2hxNAD3hvKJptoklIyUAH55UOs4qkFDk2lTKdRGEH7Ht65hKFYE9kjFq92PlAlosY+27tmRjnTDLOH7HcLSs4Jw3cNd0TJJpideDSokOHKifLrB94Bscd+Lbz8UgeWHAIeCBuyfXg+fq2CEV6i89NHod3iOuszSqrZ7taw3QAtZ++OAbW6LFO/N/evhD8iQ1zR25RHMS5oag4610h04vk2q98UG2rapJKUsBj14awfdBTb0P8Aw0aNpXQAtQgO1bYQo0AYU64VjLC23i5wAbjUVPnERtKbhulyTnuwaL4OqYbNVJ+oUKLKBSw08FoVeIIIIyL5OPfvbdGHDgZAEF/WJtk2hSVi6aEDflrWMNwCmej2dLJHLWue+A9sKuy3zyfpElktDpFath8RW7dtAUyBio+z4QrVFN6HbKlC66aPjrWe+D1yjmae1YCsku4lIHTWvGD5shRBrjhwx/fw0JLQl0AzEjDy3dNO0SZP3+HpreTZpYu8Wz5QFbpPaIwr3YeNYTQNE4mNUHEnWv1OhCFjtV3VIx5GAJKTcUMwQ3I0OucLZ7TdEB0Q2j0yEJjoWPZKEeFhsOgAaYQw+I1QCZ539aTB/FEEUCUHwgDZyxeUePq3TDRiy+s5aTaFEs7JYnkN/wCordjGi3A/I4Vo+/WIjj+V0LN9UW9koawUkvTWtO8Vv3e1g7wSqeGw00caZzpks2c3E/qGSrKJgdYCnyLMz568WjlEHCmv13w+zTMBgx1rlxMPkrHZX2yxGX25anTmlRJyyUajq+DBoH/inN1bpVkFHH+1WCukXNqYi6Kv8wFaJKGYspJxflmDjBJoTKTaVhK00G/zp4F/aKWfZLn5MSePfGjU4STLU+PZU5B3MfySThUkcN2S2pb7yjfDYhjwJwOB+MsYeO+kEU70QSkKcjENSmETIsyigqU1zIE9DTWOcRyJ5CaUDVpUdYScs3S/4AYVx9cj1jbyVsctRIIe6mj1xbCjkdwyzepOyZ6gSDcUl2D0PByl/KEnS0iWCTjk3j8jeISyOpaAWa8GbW5/GE3aCtGwlWi6GKFJTvACgwFPwJI6gQSielRICgTuz6j0hJSWruwOtYcYWahCqKSFDGodt2NRHPaJAjSewpQn2g8+vfj7xWCzD71CtNMi45Mt6cgOcGNM/wDrVvd0b3Yi85wxYY84RMUMtc4JDmg0+ucZy3LlznUhYcZNQjQPhuoT9Rz1lIdC0tXAEZZpJy38IpZKPuoJQproqM8+798I0hHVlJf0m2dZRNmfkLoxLZ6+Mo6bYAFsjB65YRHZFtVJuhw763wYLfLVdBBFS6vPxi3aHKyC3T7127uLkx2zkXVoBNGiZEuUsAl8/wBkxUTJgCmS93e/GkJbVCXo2EiafuXa1w7t/SLJSZYuuKgYnpFDYralCUqJxz1n6RbzpqVpBBc8+IjGqJWg6zTAVcK1g5S6bh8n284pjNujGBJu0FLA3PSrZ8NPDUqHyLJU0gm6eGteUItGb44v3U7oSWDdwy38HhiwcvGIsCazEA86d5fwaGKSU0YnqPWCpFmBDmhOHjEqJD/y3m5+nKLijaDpG6vwoVFPtqzLmGSEEhpjqLrAu/bX+VxaSe1dGOMB2adaitAJUElX+qShLIpM7Mo/zJcI7RfEYuQn2TRGiUqFQqM2VWspLknsVTcSKqEwKDguySlBbF1GpBADF2m1IS5IAJI/EdhImykpKa9pRQqYQ+JCaO4IGzUGGqip2dtNSpSFFK5j3+0kJDgLUEkpKgXIAPZDVgo7TQPyvIpW8hYA5qZgIAZifrAH+JW7XbqGpwHuT0is2SCL4d+0fONLtybLmzFXVIULoLpIIw3iMtslRvzXyVubOh1wjj+V0Tl+pZypl0hTUFeh8tYVjgt6jVOcMJBBGPtnBFls4UKMBqkcCts5zpSCo3QaY/ruhltRcCiHu674ORZQMCRA02b2d/DKmtYxTWhtA1htBWCQljBNpsV4NeLmr5YRHJWxTSmY1rllYqWGd8da6wQ/oKvJnQn7ZUnXAxnNo2R5iinAu+7k2sY2FsKVKfp4xnNuz0yyw6t5Q4Np6EtPRnftKSSUk3WPZU7EvVt3PAcKRIu0kgnBIah8WbHCCbOEzKrJSlmf0IH78ojmyQFG6p0sGc4tu4aEdN+zS0LNnXiVmiKBvbXwfsWWn7qVLLB+wP8AkKjy69YDNjIcmqeBoIdYCTNRucN6+UQ9oXg3aDTHCncNecSy1JZjTHwioVOUVKAFB+PKCPuGj9/GOe6IshWofeHEGDCS761rOoMxY+8nBgNe0Wl4FIOejTTQkKILaiCDrHx1wjK7RsiKEUbGodnOZw5P511M0Ok+Hd5Rltp2VV89knPjl88PGLg6fZSeytRJq6SoAGodx3KeG3VE0ZQBL1KfAuPGD5FlJrhXCI76h2Q1SXG7lG/MbkhDJX2UpFK/vXtAU6QUqAamY3HjB5m0CkqYpFccNeG6JNnyjOmZFJqrnpurZCC2uwTDJdlCgkDBhoQSjZiksAqg5+8WVnlBLDWGvHhB0qzdoA6wjn5NkUVSptQkCpzbvekGTrOlIF2mi9deUWxloGQrwG/XjwgOYgE9NPCcaHxBrOXDV94nnyAoC6WPmN0NdsNe++DJcgUJc10TBFWNCok0FYjWTSt3nXzhy1XCzuGflWK+1TVPQPrhD5UO6N1tK1LQZQSOypTKUUlTULChpeNAo0HOKaRbrRMReKSg9qiQoMWQWUCTUEqrnuEaq7HBEeydGij2ntCYmcmWhLhkFrqiTeWoK7QLIupF5zi3KKudtGeUGWElxIclcontXEqL1ZYU5DECqVVLGNcZId2rg+edH6mOVLEAaKXZNuWuatJSkIH4kAgnC6piT2VCowZmrWLuGhIh0AWebfXs3/qVOkEJSmrB3bJTOOkVti2dcQCLznMKUM3wdjXeDFz9df70yj9lG/Fs2yArCSB2UZAAcukcHy3tIzyvoik2ZT/7j8VJSeR7IS/6gmymYlwbi+LlBNKMlinxHhDLxBpwpXVfSHqUWcEvvjmTM0yWZbTgULB//J8ElzjugMM7ldw7lgoPcsCCJR7QJrXxzYYQeZkUql2PRTkPhu9InVZiUtXx1+uJiK3WRClhkJJIxu1FB/NiMcjCmyqS4SZgLf1FTce2/nEpULQDa3BHAxjbXNKpqlF8TnTgfSNfarKsEdoEp/qRV8qpI8oxxCvuG8EmpoD3/lSLxrsUdMsZEhJSVsQkpa6TnqsViwcT+LUGsYKm24I7JScH3/8Ai/mIilTZUyYCV3Q2BYHDccY0V9sab8hMu0BMopJ7J0zRPYJiC2HAwLP+2wuOTnR36RBZ/wAwp2BO46eJq0KlVmuso5QdaU3jQ/Nccd0Q2SWCkVOm8KwXdA15xhRKRSWiSoTgxcDGlYuZaaQFYyVTlF6DnrhFkJzJyf40d/lAlsIogn0yyOh3+nCMltS2LKyWKCMBwc19IurZti6WOPB/Pu6kxBtJUtUsqLXqNhrTRUdPoLKCVa1OSKK3c89fMKq0OnAOFdeeMLPm3lEMzECmtcMp5aZRQmpvOX30y1w3V2dLZegGVaHLjBi4Iy3cccM8KxZ7M2klFWcUc7t/jrcqdnylgLMwpyu4VyelMYr1S+0bhdIy3jd68qVzX6yF2bGyzgoBSc9YQtjUtKjeL7t9cYr/AKemmtKCL9DE61nGFUxURqtJUwGtd3fUyTKu7npEP2gFg+2/XcIIAZgN3TM98VHspAk+Uevq3tCotV0HPHpWkLNw4v8AvjAyZLVx9s4T10IkE685bhrpTxhyFgY+kDqmM4wFPOB7ROYs+URbFZ6vDVQ6EIj3DrGwsK0cYCaIwY54UiGEQAea/Xu0UotS0KFLqC/MeMLImkoRwAw5fqBP8S56UWhV4YpQ1Aat8wTYG+2huAJPlHn/AClszy+AlIwJGAPKvOj64QpOfoNZ6eO9YbMVTXQ68o5KMjjNA5vT0h4WoCh1jESEkschBklrr7sekCQIhswN58+nrrllY7zv1r9QCJgfk8FysMaV9PeNI6KQPtWl3rrWcYbatiKJhKRQ14PixpxjaTjfU2QzjpliQpLEA00RAm7sR5wqVmR2moG8oJlBQSs3DUVDRc2vYJKuwqowc5U7sYhGxZ6sTdDYXhXu9WjTmmO7KFFkAN5Iu8A460+IkNnKE/cvKCTh+Jr1rFhO2StJqsENgP3E1k2MuYplEXcg/i0VzVdhyLzZBWqUlYUguMCCMhUkEtjkBlBcyYuryy4/pUk9AFXS/SFslmEtAlg0FPLHu1SJlJYFj2dd/d51w0Kyr2VMqsMpPaq4b99OMWYwwY5+EV+zUupTnPugmba2IA3a8dViBRein23ZEApUQ5y9Io/uAg3gXxfnuPIRdfU8sEILsxfvFPPxEUS5QXk1deR07bw6KQVZJKZrhXZAL4t3QFPs4vGpIBxB3PrvjpiAQMqh4Ksi0gm8A0P+g7QL+V0l2GXu3jwgixAlQKQaNrd884nl2L7qkqQboZyODZ69I01ksiQGAbi24/EKU0LkqJdmWVgMjj1pXXrHbXWpASUDE+bQShRAHDWviiTe10r5Rneg8EaFFSRkcYVBWnEHnyEdJlFO/wCH3d8GtQg11rzhJWCQGmfeBB5+TQ9Et+WMd9pwSKEY5ZQ+VO7/AJ9oP9CgO2WcBJUqgGJhtmRLWHa8OBMTbRTfSpKmY+UC2GzJQm6MBrKE0g6Z6pHQBb9olCkoSgzFqCiACBRF28STxUkb+0MqwKr6gl3riSFKCwlQchi5SpizKuqDFsM2j2jpLmOis/zqWEIUs3L0v7lXoOw9Wy+4l9zuWhlq29KSDUlV1ZAZQvfbe8yilv5TnxwrAMslmGPEFltd9JN1mUU4g/iWekNVb5QcGZLfdeS/c8BJ5D/inImG3qWCLiZcuhObE98T7D2k6Reok5ucTv07YRF/iNZlT7YtcoFaShIDJUahNThhGUlbGtsk3hLJGaXSBm57Kju5VjnzYufXZU8TlFNHpyVAeURlNd8ZWwbenSwlE6WlP/K8o+SfWLOT9QIOJb5p13aeOCWKUe0csk1po0AUwZqa1qsYLaygJO0k/wBQ1h7QUm0pOBGsteURYiRSoQ4c/jXfwhTjzGucIpVW3nXdAA4FiDv9/b0iRbmg02tYREpm1rWcE2UUfMQ0UtgE5JAJz1rTwIEzFUHSLa2BxrzgpEthrfBwtkuNlGmykVWh+MEpkgHsjJ/A60Ytstcfjv4QHNQ2FOfKG4UHGivtc5hTrrWULZSVCp4frXfEqpAIPfrXwqJTNrOJCgDZaakVxbzwgn7Q6jIeY1u5RBLTcm8wTByQX1g2vOFQo9UQTLMkghQfXxrGKa3bJIN6Xp/X44xoWLgCmHp3Y+kTrsLCh69dapFK10VRjtn2Am+lSCz0OunjHSthqftYA6f2jRnDcfj5iazSnfWucHJ3oLYFZrMEAABolkAhVajKJZ0gpx1Vz7+8TWJioggPrXdEqOxD1THooNTWufCGS1Yg6r+hE9uluHeoaKyba0vQ10/l4xTVMbZaCYxrhr384YhdSeoHLWjFUu0qLXR4a3azOs6ma9u99eHCBMV2ETVpqd3pSAJ1oCVDJ/fDXGJ7Qp3aBvsBZDjDWtMSBjlTQaiutDuhElt/TWqwVOQlPP4OtPAkwtuOhC6CjebXTJIT9xRQQTcUFFKhQhTKBDBsXpQE4QJYhI/1j+KZcx1FSmTeDLUsAmgdbnBz0cradkQu7eWZZ7SAQUupK2vS2UCO1dSaB6BjEFoTJTLUkKN1bvdILXbgoasQwoXzj2jqEWbMUyh2VsLksOHaiFJLnIs4OYGdIEFnshIAKVXQEkCZgn7cxIUtz2nShYepodxizRshOZUokgkkhyRM+49EtVXhAVm+niFLMxbpupShIbspSJ4/IpDuLQaFyGxVAATJnWYoa9LUhcxqkKBWSC1aOSUt/cneIMsC0KQFIDBqYDygOdsJKlXitYN9K6EMSlMsBwQf/iFRWqq1g6yyLiQkYD3gAxH1er/qlNU3UU4N7xUrtGFABnTmPBhx5xb/AFcGtClA4JTyw1qsUCsQp2G7foxm+zWIkypYi9TBvPg+hEM7YoV+UsNQgjHy1XgYvLDKupfeK6bWPGCFHN6dM/KkKh2Y207GSFHtqSHzdhuxxFYfJsJQKzCdzjHl394MW+3bMVoCkkpIO7mxw3P3wJZ0m6ASevLeOH6rCcUJwi+0ArXaEvdJUkVBDueb66w8bcm0vIUDxB6nlF5JBDgGrbuXfj5wKoLWsuCCO6mPOn7MZvDB+DN4YDZG1CRUNUYnmNekEy9sXSxGtaMRiyKZy++vzAkyxGYHuHhl+4y/5f6Z/wDP6Zbp2gFihA9sdczwg6z28N2ssO+MdK2YoYKUlfEPyw1wzgtNpmBJCkkNjVxjlXjGcsMobRnLHOJqbPtD7hZIo+PX4gi1IdJFNAxQbI2knAYvBc6apSqYH01oRny9kXocgPuxhyqU368oYuWpvXyh4lk79a8YhABTEf6qavTXlBU+YQNbgddOMM+0UqO6nlvhxJy6d36MAkqFkzmIKsM+vrWLUF65ZGKqQS/awanOBU25QmFIU4HJxrdDi6K5UGWgC8dZfHhBFkVQlxy7oCWrM40p0gWwWlTrBNHLctaIeEnsXRZ2gg68YFukFxEy07uvTPuhgBw1qsNiOMxSmBL60IaLCkmoFKeAhEtyp8PrzNXSJ/aJyPDj8whoctATlhDUIvU8YdNJ4N874dZlDHAaakPyA+VZ8XGmDnXxEZZN4lgPk4xMqfjugG3H7gbDf7Q3QMjE4zC79keMPtSmauqQ6TKupAA0xHrAG3E3igXkhgcVNjl4QkrZUUem2/Z99Utd4AocVTeF1RTfaouq7FFVatC8A2b6eCEBJW9CHZRJF1CXVeWXLSxUMOAhI6PZOmy+ELHR0AmNIhhOEdHQCRgPrAE2ss7XU0Bzbd1EURlkMS7P1bz5cd+fR0Zvs2j0XYNBuu61upnD0hwQcNZ6rHR0AMGt04JQQeFAalxR9dIp5ZbEY4V31D66nCOjoBrosQ3ngcPbGHMkE3scq61uxjo6EwCpixngDSutd0MsZcOd9I6OhgD7SliisDzx3YcPWogSayXJY8OQD0bKnzhHR0AFHa7Er7n3pP5DFD464xoNkbTvs7Xmdq+vH4jo6OX5MVx5HNnSS5It51pTnQcYFRtJCTVQjo6OWNy2czkwS3bfkiqlCID9TSCzFuJwpjrwhI6N44k1Y4/swa1fUUsVqGzfyI+ejwBY9rSr5WSwPiesdHRbwRSNpYUvJaTNuScCsDmW6YxLZrVLdwoDdg3LGOjowniSRhK0Fp2ij+pNMfPy9NzwlltV4KN4HdXgfbVY6OiZLRPJjZNovGuOvcQQzB3bjmG/XljHR0ZouIwrJfy1+oeEsMfGOjoCqGqAAx9uHkdUhhnAFgRh4x0dCbJsVNrAqS/prW6M1tvaIWoBKgw86e0dHR0YIqT2Xi/Z7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TEhQUExQUFBQXGB0bFxgYGBgeGhobGhoaHxcYFxcYHCggGB4lIBYcIjEiJSkrLi4uGh8zODMsNygtLisBCgoKDg0OGxAQGiwkICQsLCwsLCwsLCwsLCwsLCwsLCwsLCwsLCwsLCwsLCwsLCwsLCwsLCwsLCwsLCwsLDQyLP/AABEIAKgBLQMBIgACEQEDEQH/xAAbAAABBQEBAAAAAAAAAAAAAAAEAQIDBQYAB//EAD4QAAECAwUFBwQABAUEAwAAAAECEQADIQQSMUHwBVFhcYEikaGxwdHhBhMy8RRCUnIHFSMzYiSSstJTY4L/xAAZAQADAQEBAAAAAAAAAAAAAAAAAQIDBAX/xAAkEQACAgICAgIDAQEAAAAAAAAAAQIRAyESMUFRBDITImFxFP/aAAwDAQACEQMRAD8A9whi0uRw8aGHwhMACmGtDoRUACQkLCPAIwn1ZakC0KQVAG6nMOzPrjFBaWcAOwNWNK5Y563RB/idYlKtilgYJR5a1WMbLtS3xUK0TVvGM2WujaTJiEgkq7PMb26Y6wiCXtuWboSCQRpsc64eVaqwWMrSDdNcCcXrhw9ouLJs4gjID9xzS+QkZSzehlv2soKaWgqDhyeWD6yiK0WlZDDsuKsX8dCkXCNnJdyQR+td0FCxAm6kPm+uujXJ/Ik+jN5Zsylks67zOsk5OWGtUi0s2w37Uxi/tTHOL42S5UCI7OggG9UvGcpyfZDb8ma2j9OqNEVG4vHSZk2QkJWlwkhhn3565RqkuOcNtQvuDU+VRDjllEam0ZCZ9RBJZaCnicqj06dYOk22UUdoghqPlUs/ucOUO2ns4Yg0er4DHLpDZmwQtjdS7bhw7ssPmN18leUarPXaHy50tDutIQR/VV9zZ9a47oDtf1CgB0DOoJZ8/Tyhlv2AVBq0yGHj+q73ismfTkwEG9TIFOdY0WeD8lLNF+QpP1Eq6eyxJPA+fsQX3Vi2eszjeLC7UigG8HgPAZwFa9hzlsxAarXSfbPefGCJP0paFfiu49CBjwq8WssPZSyR9mgs0lUxQAwGIy7teUaSQGAAahFB6cH8+kY+w7DtshbonhnqkpTWm8++A6E8f5kFU+0Rn2QDXIMac8IX5o+w/KmaNShk2b9xbzhQR3PlXu9f7Yz67Rbn7IljjdNccBTDW6BxO2hUPLZqEorVt5wctqi/ND2L8iNIZtMy3D0wx3cXeGIqQSxOAwamNeOPtlnvs25R/wB5IH9gcNmD0iZFltdXnknkNVMJ5oexflSNBew35d2OuGEI9WzyOsPeKO9agKrvHp1PlXDhnA6rTbE4fbVwKa9WL66wLPFgssWae9iPHWqjeIYNz/PDj4RSSfqFQN2dJIDPeQXGLGmIzNeO+pcnbNnmKuImi9/SaK7i2mwjRSUui4yTHW+yBWH5HBu/LHVIyG25MxS7qUkd5DZ4DxwjeqPmc8OvhlFXtayXheGO7lg2hurFGhl7NbpiApKr2QvN4jnj37jFjOtJmSzdJT0yGOuIwozZktKnDnHf1zx0cqV9rQQyElWLu+7LyhUBeWWSAgDIgvx0eVQBUGIJDIKgLyd4ZONd4jpCS47RJAqf3rlk6ZZ79decAz2W9HPFPt6fNQZKpTkBajMSEvfQmWskA5KBYjeQ1HcVtn2/MEqW6CtZQCXSsFvsfcvq7LpdQKWbxodTA1KVjfpn8ocVRlbTtachRupTNBIZX4oLISbqSTS8X7RJa6rHCDv49aZQIABM5aLy3ZKRMmMohIDghAAH/IOYA2XTiFaKXY9omzVqXM7KTKlES69kqClKBJZy5Z2yFIuL8Ajzz62J/iFAB1MjEcIxdssgKpTMCV9qlajA98bb61f+JLU7KX5MH8ozk1AVNk4sFnvaMcrqLNJfUu7HLqkYDDWs4nn3Rid/OGyZLrYUPlBC9lyyQpTk88W8o8xJtHFTApUl6uwb0iy2czHhA0+yhBDVSzeTQRZ1XBhp4I6GkFzE9k7vWK+yoxz/AEdd0LbNqAJfF4jsy8wGeuWtcoqTTY2wuahwBSGSJNTvHuIQWkEd8S2avCHaYAu1pA+2T3+OtCAJNoqA2Ip4a6Qftx1yylOJIrux10iGRZ2SHNQOfOJkvRLW7Illi3j664w27XI7u/5gwJGYrrWqxmUBhRyKa1WJBkchAJAzOtdYMRLCFVOOGvHxgZDhiDX956w4w+YtRNdctcGMOL0CCZi3BB3+ufXxh8meGOD5jXLxisTaDfunXvE5Q1N0PkNMnTNu9YVU4BNWr6trTQKS7NwxyjkS7yxuGsILYEsmUDXBzn5DWMJOSxBgxVmSWcfiXHQtCzZV4HXXXxFuLHQNKsjgXjTGnLfrLJ4HnWcpLO4OGues4PsqwUccGER29YAAOLuO8QqVCYEuyuK6ro90U+1fpOXNS4ooF7wxfgekaIzLyaYjHxziSyEXQczBBtdAtPRirFJtFlICSVozCiTu99MIMkfU0qomoWgpo5qmpfnjGlt8qjga1rdVKsiTRQHdrXfGizSTLWRpgdqkonJv2daFZ9k+gG8YcYq5gCnSQxfHe9BicaDDeOIgy2bABB+2bhLVSWw5corJ9itSf5gof8seTiN4Zos2jmVbB1qVLWwOeL0LYgnI474uLMDMDlKE/wBxZ+IF0xFsIfdKvuIuqQQGoXJeo7tZ6OW3Lk/HdEZM1OkU5+jcbat6pQTdQFk3i15mCE3jjnSKtX1KBeJQbiVFJLh3v3EgpLfmsoCWJDLBLNXTqQ8MNnFSwrjTFt++O4miolbWeWuZc/BQQXLArdIVUiiUqUxU38qqUaBJm3F3lISgApVLBUDeT2jJvNQOlpoD7xhnGj+1RqNp6DfDE2VIwSkUAoBgMBhh5QBRT7I2mqYbqgxCXBJ/IXmLACgDgVL8MyUra8pK/trWJajgF9m8zfiVMFDk/SDBZQCSAATiQACWdnIHT2htps6VhlpCg7sd+99/HGADD/WaQqea/wAqajAuMBGeMsmdKejEt3eJ1ua4+qNkhEw3A4AGZSoUpdWliW3Kd8zvorJNUqchlEEZLSHLBjVDXh1LVrHPm+rHP6Gp2a19W/zxg9usUKZqxjLN6lUqd6vgpjk+GTQTJthoL4STkoFJrR7qgDp44Y2lRzIsLVLZJPd4QCVk88IcoKDXi417whU5cUp6xMnYMhuD+l9aGjEiEOpgeHQbtYQ9IdVdwOu6HmlW026EkJDlyglucSTyEpJGAHrjrjDJxBQ+6uu/ywpAVqKlpUHFcPXXzFOloGJs+bfJfWu/DiIOVLbXL384prFJ+2MRXlhhrKD1WqjcPamvGJTEnoKTLDVz0IjtUrOKqybQUkm+GGR3c+UWBtImJBGG8+fjBeguxkumNYlO7N4gVkQ2MTKmhQScC/t7arCTAr1gieOIg+6W8POALQ4nS2zfyMHD8cda1WoJCgHPg+ukT2GXj3QKgscKa9/OJ7PMYkPy8Ia7KXZYKHmPPOE14GEfm/zA20J5Sg3fyNO/96eNm9FsgMshRY4xKLC7lRN5u7dAWypExJvTCCTu7j6RYWq2XQcXyGtdYzVVshdbBQkh09/HQ00SpmgDjEMqVMX2nu5nx1+qR/bZTKcYV6fETtdAda1KWoBODBu/29eENtdlJDsUsc88REtgtKTeAJJGLivOCLQ3TKvE+/rD8CoBTLfpqut8DSLUFqWliGPzrhhBZqDWIpdmCXLVO7PWsIgAqRYgZamFSSR4UfOILKp0gnRGMWVindkUYbuTj57orbRaPsLV2SoL7QbI1vZHOL8G/g9Ojo6Oj2DQ6Ojo6ABqoaoQ4wioBMxf1XNCZqqhwE/+OUZGyywqdUBQA3OK1zr4xovrJY/iFO7AI60ik2YXnLLUSAB0xJ14Ry/IdRYZPoWcmSX7Kr3BRrwZWO/8gXcV32CJyVdhQuuCyFN1b+VWOVK74gso7TtrXhWCpkoKTdUHTixHdQ4EPjxG+OSL0YIgNhQSboMtv6FKSD0T2c8SIhNmWguFpUNy01/7ksBTgfGJjIUn8FOMkrPIMF4jq/QRBNtQ/FQMtT4LYE1rdOCulfKHIbZEpaiqqFMMSghXhRR6AxP92VheZRyPZUW4KxjrKrPPdBMwi6b7EEVSWIw/pwMTGhKjP7c2uZSSB+RpXKmIG6M7MtamvKmKKTjvD4emXdE/1FZ/9R0gpAwCaDuZnx6RWIllKwpSrycwof8Ar5t0ioRVWJJBRtXZ7Si3AlsGpx9IZ/mJIU6yAMOp8Ygtk8FbhBCGoB2hxNAD3hvKJptoklIyUAH55UOs4qkFDk2lTKdRGEH7Ht65hKFYE9kjFq92PlAlosY+27tmRjnTDLOH7HcLSs4Jw3cNd0TJJpideDSokOHKifLrB94Bscd+Lbz8UgeWHAIeCBuyfXg+fq2CEV6i89NHod3iOuszSqrZ7taw3QAtZ++OAbW6LFO/N/evhD8iQ1zR25RHMS5oag4610h04vk2q98UG2rapJKUsBj14awfdBTb0P8Aw0aNpXQAtQgO1bYQo0AYU64VjLC23i5wAbjUVPnERtKbhulyTnuwaL4OqYbNVJ+oUKLKBSw08FoVeIIIIyL5OPfvbdGHDgZAEF/WJtk2hSVi6aEDflrWMNwCmej2dLJHLWue+A9sKuy3zyfpElktDpFath8RW7dtAUyBio+z4QrVFN6HbKlC66aPjrWe+D1yjmae1YCsku4lIHTWvGD5shRBrjhwx/fw0JLQl0AzEjDy3dNO0SZP3+HpreTZpYu8Wz5QFbpPaIwr3YeNYTQNE4mNUHEnWv1OhCFjtV3VIx5GAJKTcUMwQ3I0OucLZ7TdEB0Q2j0yEJjoWPZKEeFhsOgAaYQw+I1QCZ539aTB/FEEUCUHwgDZyxeUePq3TDRiy+s5aTaFEs7JYnkN/wCordjGi3A/I4Vo+/WIjj+V0LN9UW9koawUkvTWtO8Vv3e1g7wSqeGw00caZzpks2c3E/qGSrKJgdYCnyLMz568WjlEHCmv13w+zTMBgx1rlxMPkrHZX2yxGX25anTmlRJyyUajq+DBoH/inN1bpVkFHH+1WCukXNqYi6Kv8wFaJKGYspJxflmDjBJoTKTaVhK00G/zp4F/aKWfZLn5MSePfGjU4STLU+PZU5B3MfySThUkcN2S2pb7yjfDYhjwJwOB+MsYeO+kEU70QSkKcjENSmETIsyigqU1zIE9DTWOcRyJ5CaUDVpUdYScs3S/4AYVx9cj1jbyVsctRIIe6mj1xbCjkdwyzepOyZ6gSDcUl2D0PByl/KEnS0iWCTjk3j8jeISyOpaAWa8GbW5/GE3aCtGwlWi6GKFJTvACgwFPwJI6gQSielRICgTuz6j0hJSWruwOtYcYWahCqKSFDGodt2NRHPaJAjSewpQn2g8+vfj7xWCzD71CtNMi45Mt6cgOcGNM/wDrVvd0b3Yi85wxYY84RMUMtc4JDmg0+ucZy3LlznUhYcZNQjQPhuoT9Rz1lIdC0tXAEZZpJy38IpZKPuoJQproqM8+798I0hHVlJf0m2dZRNmfkLoxLZ6+Mo6bYAFsjB65YRHZFtVJuhw763wYLfLVdBBFS6vPxi3aHKyC3T7127uLkx2zkXVoBNGiZEuUsAl8/wBkxUTJgCmS93e/GkJbVCXo2EiafuXa1w7t/SLJSZYuuKgYnpFDYralCUqJxz1n6RbzpqVpBBc8+IjGqJWg6zTAVcK1g5S6bh8n284pjNujGBJu0FLA3PSrZ8NPDUqHyLJU0gm6eGteUItGb44v3U7oSWDdwy38HhiwcvGIsCazEA86d5fwaGKSU0YnqPWCpFmBDmhOHjEqJD/y3m5+nKLijaDpG6vwoVFPtqzLmGSEEhpjqLrAu/bX+VxaSe1dGOMB2adaitAJUElX+qShLIpM7Mo/zJcI7RfEYuQn2TRGiUqFQqM2VWspLknsVTcSKqEwKDguySlBbF1GpBADF2m1IS5IAJI/EdhImykpKa9pRQqYQ+JCaO4IGzUGGqip2dtNSpSFFK5j3+0kJDgLUEkpKgXIAPZDVgo7TQPyvIpW8hYA5qZgIAZifrAH+JW7XbqGpwHuT0is2SCL4d+0fONLtybLmzFXVIULoLpIIw3iMtslRvzXyVubOh1wjj+V0Tl+pZypl0hTUFeh8tYVjgt6jVOcMJBBGPtnBFls4UKMBqkcCts5zpSCo3QaY/ruhltRcCiHu674ORZQMCRA02b2d/DKmtYxTWhtA1htBWCQljBNpsV4NeLmr5YRHJWxTSmY1rllYqWGd8da6wQ/oKvJnQn7ZUnXAxnNo2R5iinAu+7k2sY2FsKVKfp4xnNuz0yyw6t5Q4Np6EtPRnftKSSUk3WPZU7EvVt3PAcKRIu0kgnBIah8WbHCCbOEzKrJSlmf0IH78ojmyQFG6p0sGc4tu4aEdN+zS0LNnXiVmiKBvbXwfsWWn7qVLLB+wP8AkKjy69YDNjIcmqeBoIdYCTNRucN6+UQ9oXg3aDTHCncNecSy1JZjTHwioVOUVKAFB+PKCPuGj9/GOe6IshWofeHEGDCS761rOoMxY+8nBgNe0Wl4FIOejTTQkKILaiCDrHx1wjK7RsiKEUbGodnOZw5P511M0Ok+Hd5Rltp2VV89knPjl88PGLg6fZSeytRJq6SoAGodx3KeG3VE0ZQBL1KfAuPGD5FlJrhXCI76h2Q1SXG7lG/MbkhDJX2UpFK/vXtAU6QUqAamY3HjB5m0CkqYpFccNeG6JNnyjOmZFJqrnpurZCC2uwTDJdlCgkDBhoQSjZiksAqg5+8WVnlBLDWGvHhB0qzdoA6wjn5NkUVSptQkCpzbvekGTrOlIF2mi9deUWxloGQrwG/XjwgOYgE9NPCcaHxBrOXDV94nnyAoC6WPmN0NdsNe++DJcgUJc10TBFWNCok0FYjWTSt3nXzhy1XCzuGflWK+1TVPQPrhD5UO6N1tK1LQZQSOypTKUUlTULChpeNAo0HOKaRbrRMReKSg9qiQoMWQWUCTUEqrnuEaq7HBEeydGij2ntCYmcmWhLhkFrqiTeWoK7QLIupF5zi3KKudtGeUGWElxIclcontXEqL1ZYU5DECqVVLGNcZId2rg+edH6mOVLEAaKXZNuWuatJSkIH4kAgnC6piT2VCowZmrWLuGhIh0AWebfXs3/qVOkEJSmrB3bJTOOkVti2dcQCLznMKUM3wdjXeDFz9df70yj9lG/Fs2yArCSB2UZAAcukcHy3tIzyvoik2ZT/7j8VJSeR7IS/6gmymYlwbi+LlBNKMlinxHhDLxBpwpXVfSHqUWcEvvjmTM0yWZbTgULB//J8ElzjugMM7ldw7lgoPcsCCJR7QJrXxzYYQeZkUql2PRTkPhu9InVZiUtXx1+uJiK3WRClhkJJIxu1FB/NiMcjCmyqS4SZgLf1FTce2/nEpULQDa3BHAxjbXNKpqlF8TnTgfSNfarKsEdoEp/qRV8qpI8oxxCvuG8EmpoD3/lSLxrsUdMsZEhJSVsQkpa6TnqsViwcT+LUGsYKm24I7JScH3/8Ai/mIilTZUyYCV3Q2BYHDccY0V9sab8hMu0BMopJ7J0zRPYJiC2HAwLP+2wuOTnR36RBZ/wAwp2BO46eJq0KlVmuso5QdaU3jQ/Nccd0Q2SWCkVOm8KwXdA15xhRKRSWiSoTgxcDGlYuZaaQFYyVTlF6DnrhFkJzJyf40d/lAlsIogn0yyOh3+nCMltS2LKyWKCMBwc19IurZti6WOPB/Pu6kxBtJUtUsqLXqNhrTRUdPoLKCVa1OSKK3c89fMKq0OnAOFdeeMLPm3lEMzECmtcMp5aZRQmpvOX30y1w3V2dLZegGVaHLjBi4Iy3cccM8KxZ7M2klFWcUc7t/jrcqdnylgLMwpyu4VyelMYr1S+0bhdIy3jd68qVzX6yF2bGyzgoBSc9YQtjUtKjeL7t9cYr/AKemmtKCL9DE61nGFUxURqtJUwGtd3fUyTKu7npEP2gFg+2/XcIIAZgN3TM98VHspAk+Uevq3tCotV0HPHpWkLNw4v8AvjAyZLVx9s4T10IkE685bhrpTxhyFgY+kDqmM4wFPOB7ROYs+URbFZ6vDVQ6EIj3DrGwsK0cYCaIwY54UiGEQAea/Xu0UotS0KFLqC/MeMLImkoRwAw5fqBP8S56UWhV4YpQ1Aat8wTYG+2huAJPlHn/AClszy+AlIwJGAPKvOj64QpOfoNZ6eO9YbMVTXQ68o5KMjjNA5vT0h4WoCh1jESEkschBklrr7sekCQIhswN58+nrrllY7zv1r9QCJgfk8FysMaV9PeNI6KQPtWl3rrWcYbatiKJhKRQ14PixpxjaTjfU2QzjpliQpLEA00RAm7sR5wqVmR2moG8oJlBQSs3DUVDRc2vYJKuwqowc5U7sYhGxZ6sTdDYXhXu9WjTmmO7KFFkAN5Iu8A460+IkNnKE/cvKCTh+Jr1rFhO2StJqsENgP3E1k2MuYplEXcg/i0VzVdhyLzZBWqUlYUguMCCMhUkEtjkBlBcyYuryy4/pUk9AFXS/SFslmEtAlg0FPLHu1SJlJYFj2dd/d51w0Kyr2VMqsMpPaq4b99OMWYwwY5+EV+zUupTnPugmba2IA3a8dViBRein23ZEApUQ5y9Io/uAg3gXxfnuPIRdfU8sEILsxfvFPPxEUS5QXk1deR07bw6KQVZJKZrhXZAL4t3QFPs4vGpIBxB3PrvjpiAQMqh4Ksi0gm8A0P+g7QL+V0l2GXu3jwgixAlQKQaNrd884nl2L7qkqQboZyODZ69I01ksiQGAbi24/EKU0LkqJdmWVgMjj1pXXrHbXWpASUDE+bQShRAHDWviiTe10r5Rneg8EaFFSRkcYVBWnEHnyEdJlFO/wCH3d8GtQg11rzhJWCQGmfeBB5+TQ9Et+WMd9pwSKEY5ZQ+VO7/AJ9oP9CgO2WcBJUqgGJhtmRLWHa8OBMTbRTfSpKmY+UC2GzJQm6MBrKE0g6Z6pHQBb9olCkoSgzFqCiACBRF28STxUkb+0MqwKr6gl3riSFKCwlQchi5SpizKuqDFsM2j2jpLmOis/zqWEIUs3L0v7lXoOw9Wy+4l9zuWhlq29KSDUlV1ZAZQvfbe8yilv5TnxwrAMslmGPEFltd9JN1mUU4g/iWekNVb5QcGZLfdeS/c8BJ5D/inImG3qWCLiZcuhObE98T7D2k6Reok5ucTv07YRF/iNZlT7YtcoFaShIDJUahNThhGUlbGtsk3hLJGaXSBm57Kju5VjnzYufXZU8TlFNHpyVAeURlNd8ZWwbenSwlE6WlP/K8o+SfWLOT9QIOJb5p13aeOCWKUe0csk1po0AUwZqa1qsYLaygJO0k/wBQ1h7QUm0pOBGsteURYiRSoQ4c/jXfwhTjzGucIpVW3nXdAA4FiDv9/b0iRbmg02tYREpm1rWcE2UUfMQ0UtgE5JAJz1rTwIEzFUHSLa2BxrzgpEthrfBwtkuNlGmykVWh+MEpkgHsjJ/A60Ytstcfjv4QHNQ2FOfKG4UHGivtc5hTrrWULZSVCp4frXfEqpAIPfrXwqJTNrOJCgDZaakVxbzwgn7Q6jIeY1u5RBLTcm8wTByQX1g2vOFQo9UQTLMkghQfXxrGKa3bJIN6Xp/X44xoWLgCmHp3Y+kTrsLCh69dapFK10VRjtn2Am+lSCz0OunjHSthqftYA6f2jRnDcfj5iazSnfWucHJ3oLYFZrMEAABolkAhVajKJZ0gpx1Vz7+8TWJioggPrXdEqOxD1THooNTWufCGS1Yg6r+hE9uluHeoaKyba0vQ10/l4xTVMbZaCYxrhr384YhdSeoHLWjFUu0qLXR4a3azOs6ma9u99eHCBMV2ETVpqd3pSAJ1oCVDJ/fDXGJ7Qp3aBvsBZDjDWtMSBjlTQaiutDuhElt/TWqwVOQlPP4OtPAkwtuOhC6CjebXTJIT9xRQQTcUFFKhQhTKBDBsXpQE4QJYhI/1j+KZcx1FSmTeDLUsAmgdbnBz0cradkQu7eWZZ7SAQUupK2vS2UCO1dSaB6BjEFoTJTLUkKN1bvdILXbgoasQwoXzj2jqEWbMUyh2VsLksOHaiFJLnIs4OYGdIEFnshIAKVXQEkCZgn7cxIUtz2nShYepodxizRshOZUokgkkhyRM+49EtVXhAVm+niFLMxbpupShIbspSJ4/IpDuLQaFyGxVAATJnWYoa9LUhcxqkKBWSC1aOSUt/cneIMsC0KQFIDBqYDygOdsJKlXitYN9K6EMSlMsBwQf/iFRWqq1g6yyLiQkYD3gAxH1er/qlNU3UU4N7xUrtGFABnTmPBhx5xb/AFcGtClA4JTyw1qsUCsQp2G7foxm+zWIkypYi9TBvPg+hEM7YoV+UsNQgjHy1XgYvLDKupfeK6bWPGCFHN6dM/KkKh2Y207GSFHtqSHzdhuxxFYfJsJQKzCdzjHl394MW+3bMVoCkkpIO7mxw3P3wJZ0m6ASevLeOH6rCcUJwi+0ArXaEvdJUkVBDueb66w8bcm0vIUDxB6nlF5JBDgGrbuXfj5wKoLWsuCCO6mPOn7MZvDB+DN4YDZG1CRUNUYnmNekEy9sXSxGtaMRiyKZy++vzAkyxGYHuHhl+4y/5f6Z/wDP6Zbp2gFihA9sdczwg6z28N2ssO+MdK2YoYKUlfEPyw1wzgtNpmBJCkkNjVxjlXjGcsMobRnLHOJqbPtD7hZIo+PX4gi1IdJFNAxQbI2knAYvBc6apSqYH01oRny9kXocgPuxhyqU368oYuWpvXyh4lk79a8YhABTEf6qavTXlBU+YQNbgddOMM+0UqO6nlvhxJy6d36MAkqFkzmIKsM+vrWLUF65ZGKqQS/awanOBU25QmFIU4HJxrdDi6K5UGWgC8dZfHhBFkVQlxy7oCWrM40p0gWwWlTrBNHLctaIeEnsXRZ2gg68YFukFxEy07uvTPuhgBw1qsNiOMxSmBL60IaLCkmoFKeAhEtyp8PrzNXSJ/aJyPDj8whoctATlhDUIvU8YdNJ4N874dZlDHAaakPyA+VZ8XGmDnXxEZZN4lgPk4xMqfjugG3H7gbDf7Q3QMjE4zC79keMPtSmauqQ6TKupAA0xHrAG3E3igXkhgcVNjl4QkrZUUem2/Z99Utd4AocVTeF1RTfaouq7FFVatC8A2b6eCEBJW9CHZRJF1CXVeWXLSxUMOAhI6PZOmy+ELHR0AmNIhhOEdHQCRgPrAE2ss7XU0Bzbd1EURlkMS7P1bz5cd+fR0Zvs2j0XYNBuu61upnD0hwQcNZ6rHR0AMGt04JQQeFAalxR9dIp5ZbEY4V31D66nCOjoBrosQ3ngcPbGHMkE3scq61uxjo6EwCpixngDSutd0MsZcOd9I6OhgD7SliisDzx3YcPWogSayXJY8OQD0bKnzhHR0AFHa7Er7n3pP5DFD464xoNkbTvs7Xmdq+vH4jo6OX5MVx5HNnSS5It51pTnQcYFRtJCTVQjo6OWNy2czkwS3bfkiqlCID9TSCzFuJwpjrwhI6N44k1Y4/swa1fUUsVqGzfyI+ejwBY9rSr5WSwPiesdHRbwRSNpYUvJaTNuScCsDmW6YxLZrVLdwoDdg3LGOjowniSRhK0Fp2ij+pNMfPy9NzwlltV4KN4HdXgfbVY6OiZLRPJjZNovGuOvcQQzB3bjmG/XljHR0ZouIwrJfy1+oeEsMfGOjoCqGqAAx9uHkdUhhnAFgRh4x0dCbJsVNrAqS/prW6M1tvaIWoBKgw86e0dHR0YIqT2Xi/Z7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TEhQUExQUFBQXGB0bFxgYGBgeGhobGhoaHxcYFxcYHCggGB4lIBYcIjEiJSkrLi4uGh8zODMsNygtLisBCgoKDg0OGxAQGiwkICQsLCwsLCwsLCwsLCwsLCwsLCwsLCwsLCwsLCwsLCwsLCwsLCwsLCwsLCwsLCwsLDQyLP/AABEIAKgBLQMBIgACEQEDEQH/xAAbAAABBQEBAAAAAAAAAAAAAAAEAQIDBQYAB//EAD4QAAECAwUFBwQABAUEAwAAAAECEQADIQQSMUHwBVFhcYEikaGxwdHhBhMy8RRCUnIHFSMzYiSSstJTY4L/xAAZAQADAQEBAAAAAAAAAAAAAAAAAQIDBAX/xAAkEQACAgICAgIDAQEAAAAAAAAAAQIRAyESMUFRBDITImFxFP/aAAwDAQACEQMRAD8A9whi0uRw8aGHwhMACmGtDoRUACQkLCPAIwn1ZakC0KQVAG6nMOzPrjFBaWcAOwNWNK5Y563RB/idYlKtilgYJR5a1WMbLtS3xUK0TVvGM2WujaTJiEgkq7PMb26Y6wiCXtuWboSCQRpsc64eVaqwWMrSDdNcCcXrhw9ouLJs4gjID9xzS+QkZSzehlv2soKaWgqDhyeWD6yiK0WlZDDsuKsX8dCkXCNnJdyQR+td0FCxAm6kPm+uujXJ/Ik+jN5Zsylks67zOsk5OWGtUi0s2w37Uxi/tTHOL42S5UCI7OggG9UvGcpyfZDb8ma2j9OqNEVG4vHSZk2QkJWlwkhhn3565RqkuOcNtQvuDU+VRDjllEam0ZCZ9RBJZaCnicqj06dYOk22UUdoghqPlUs/ucOUO2ns4Yg0er4DHLpDZmwQtjdS7bhw7ssPmN18leUarPXaHy50tDutIQR/VV9zZ9a47oDtf1CgB0DOoJZ8/Tyhlv2AVBq0yGHj+q73ismfTkwEG9TIFOdY0WeD8lLNF+QpP1Eq6eyxJPA+fsQX3Vi2eszjeLC7UigG8HgPAZwFa9hzlsxAarXSfbPefGCJP0paFfiu49CBjwq8WssPZSyR9mgs0lUxQAwGIy7teUaSQGAAahFB6cH8+kY+w7DtshbonhnqkpTWm8++A6E8f5kFU+0Rn2QDXIMac8IX5o+w/KmaNShk2b9xbzhQR3PlXu9f7Yz67Rbn7IljjdNccBTDW6BxO2hUPLZqEorVt5wctqi/ND2L8iNIZtMy3D0wx3cXeGIqQSxOAwamNeOPtlnvs25R/wB5IH9gcNmD0iZFltdXnknkNVMJ5oexflSNBew35d2OuGEI9WzyOsPeKO9agKrvHp1PlXDhnA6rTbE4fbVwKa9WL66wLPFgssWae9iPHWqjeIYNz/PDj4RSSfqFQN2dJIDPeQXGLGmIzNeO+pcnbNnmKuImi9/SaK7i2mwjRSUui4yTHW+yBWH5HBu/LHVIyG25MxS7qUkd5DZ4DxwjeqPmc8OvhlFXtayXheGO7lg2hurFGhl7NbpiApKr2QvN4jnj37jFjOtJmSzdJT0yGOuIwozZktKnDnHf1zx0cqV9rQQyElWLu+7LyhUBeWWSAgDIgvx0eVQBUGIJDIKgLyd4ZONd4jpCS47RJAqf3rlk6ZZ79decAz2W9HPFPt6fNQZKpTkBajMSEvfQmWskA5KBYjeQ1HcVtn2/MEqW6CtZQCXSsFvsfcvq7LpdQKWbxodTA1KVjfpn8ocVRlbTtachRupTNBIZX4oLISbqSTS8X7RJa6rHCDv49aZQIABM5aLy3ZKRMmMohIDghAAH/IOYA2XTiFaKXY9omzVqXM7KTKlES69kqClKBJZy5Z2yFIuL8Ajzz62J/iFAB1MjEcIxdssgKpTMCV9qlajA98bb61f+JLU7KX5MH8ozk1AVNk4sFnvaMcrqLNJfUu7HLqkYDDWs4nn3Rid/OGyZLrYUPlBC9lyyQpTk88W8o8xJtHFTApUl6uwb0iy2czHhA0+yhBDVSzeTQRZ1XBhp4I6GkFzE9k7vWK+yoxz/AEdd0LbNqAJfF4jsy8wGeuWtcoqTTY2wuahwBSGSJNTvHuIQWkEd8S2avCHaYAu1pA+2T3+OtCAJNoqA2Ip4a6Qftx1yylOJIrux10iGRZ2SHNQOfOJkvRLW7Illi3j664w27XI7u/5gwJGYrrWqxmUBhRyKa1WJBkchAJAzOtdYMRLCFVOOGvHxgZDhiDX956w4w+YtRNdctcGMOL0CCZi3BB3+ufXxh8meGOD5jXLxisTaDfunXvE5Q1N0PkNMnTNu9YVU4BNWr6trTQKS7NwxyjkS7yxuGsILYEsmUDXBzn5DWMJOSxBgxVmSWcfiXHQtCzZV4HXXXxFuLHQNKsjgXjTGnLfrLJ4HnWcpLO4OGues4PsqwUccGER29YAAOLuO8QqVCYEuyuK6ro90U+1fpOXNS4ooF7wxfgekaIzLyaYjHxziSyEXQczBBtdAtPRirFJtFlICSVozCiTu99MIMkfU0qomoWgpo5qmpfnjGlt8qjga1rdVKsiTRQHdrXfGizSTLWRpgdqkonJv2daFZ9k+gG8YcYq5gCnSQxfHe9BicaDDeOIgy2bABB+2bhLVSWw5corJ9itSf5gof8seTiN4Zos2jmVbB1qVLWwOeL0LYgnI474uLMDMDlKE/wBxZ+IF0xFsIfdKvuIuqQQGoXJeo7tZ6OW3Lk/HdEZM1OkU5+jcbat6pQTdQFk3i15mCE3jjnSKtX1KBeJQbiVFJLh3v3EgpLfmsoCWJDLBLNXTqQ8MNnFSwrjTFt++O4miolbWeWuZc/BQQXLArdIVUiiUqUxU38qqUaBJm3F3lISgApVLBUDeT2jJvNQOlpoD7xhnGj+1RqNp6DfDE2VIwSkUAoBgMBhh5QBRT7I2mqYbqgxCXBJ/IXmLACgDgVL8MyUra8pK/trWJajgF9m8zfiVMFDk/SDBZQCSAATiQACWdnIHT2htps6VhlpCg7sd+99/HGADD/WaQqea/wAqajAuMBGeMsmdKejEt3eJ1ua4+qNkhEw3A4AGZSoUpdWliW3Kd8zvorJNUqchlEEZLSHLBjVDXh1LVrHPm+rHP6Gp2a19W/zxg9usUKZqxjLN6lUqd6vgpjk+GTQTJthoL4STkoFJrR7qgDp44Y2lRzIsLVLZJPd4QCVk88IcoKDXi417whU5cUp6xMnYMhuD+l9aGjEiEOpgeHQbtYQ9IdVdwOu6HmlW026EkJDlyglucSTyEpJGAHrjrjDJxBQ+6uu/ywpAVqKlpUHFcPXXzFOloGJs+bfJfWu/DiIOVLbXL384prFJ+2MRXlhhrKD1WqjcPamvGJTEnoKTLDVz0IjtUrOKqybQUkm+GGR3c+UWBtImJBGG8+fjBeguxkumNYlO7N4gVkQ2MTKmhQScC/t7arCTAr1gieOIg+6W8POALQ4nS2zfyMHD8cda1WoJCgHPg+ukT2GXj3QKgscKa9/OJ7PMYkPy8Ia7KXZYKHmPPOE14GEfm/zA20J5Sg3fyNO/96eNm9FsgMshRY4xKLC7lRN5u7dAWypExJvTCCTu7j6RYWq2XQcXyGtdYzVVshdbBQkh09/HQ00SpmgDjEMqVMX2nu5nx1+qR/bZTKcYV6fETtdAda1KWoBODBu/29eENtdlJDsUsc88REtgtKTeAJJGLivOCLQ3TKvE+/rD8CoBTLfpqut8DSLUFqWliGPzrhhBZqDWIpdmCXLVO7PWsIgAqRYgZamFSSR4UfOILKp0gnRGMWVindkUYbuTj57orbRaPsLV2SoL7QbI1vZHOL8G/g9Ojo6Oj2DQ6Ojo6ABqoaoQ4wioBMxf1XNCZqqhwE/+OUZGyywqdUBQA3OK1zr4xovrJY/iFO7AI60ik2YXnLLUSAB0xJ14Ry/IdRYZPoWcmSX7Kr3BRrwZWO/8gXcV32CJyVdhQuuCyFN1b+VWOVK74gso7TtrXhWCpkoKTdUHTixHdQ4EPjxG+OSL0YIgNhQSboMtv6FKSD0T2c8SIhNmWguFpUNy01/7ksBTgfGJjIUn8FOMkrPIMF4jq/QRBNtQ/FQMtT4LYE1rdOCulfKHIbZEpaiqqFMMSghXhRR6AxP92VheZRyPZUW4KxjrKrPPdBMwi6b7EEVSWIw/pwMTGhKjP7c2uZSSB+RpXKmIG6M7MtamvKmKKTjvD4emXdE/1FZ/9R0gpAwCaDuZnx6RWIllKwpSrycwof8Ar5t0ioRVWJJBRtXZ7Si3AlsGpx9IZ/mJIU6yAMOp8Ygtk8FbhBCGoB2hxNAD3hvKJptoklIyUAH55UOs4qkFDk2lTKdRGEH7Ht65hKFYE9kjFq92PlAlosY+27tmRjnTDLOH7HcLSs4Jw3cNd0TJJpideDSokOHKifLrB94Bscd+Lbz8UgeWHAIeCBuyfXg+fq2CEV6i89NHod3iOuszSqrZ7taw3QAtZ++OAbW6LFO/N/evhD8iQ1zR25RHMS5oag4610h04vk2q98UG2rapJKUsBj14awfdBTb0P8Aw0aNpXQAtQgO1bYQo0AYU64VjLC23i5wAbjUVPnERtKbhulyTnuwaL4OqYbNVJ+oUKLKBSw08FoVeIIIIyL5OPfvbdGHDgZAEF/WJtk2hSVi6aEDflrWMNwCmej2dLJHLWue+A9sKuy3zyfpElktDpFath8RW7dtAUyBio+z4QrVFN6HbKlC66aPjrWe+D1yjmae1YCsku4lIHTWvGD5shRBrjhwx/fw0JLQl0AzEjDy3dNO0SZP3+HpreTZpYu8Wz5QFbpPaIwr3YeNYTQNE4mNUHEnWv1OhCFjtV3VIx5GAJKTcUMwQ3I0OucLZ7TdEB0Q2j0yEJjoWPZKEeFhsOgAaYQw+I1QCZ539aTB/FEEUCUHwgDZyxeUePq3TDRiy+s5aTaFEs7JYnkN/wCordjGi3A/I4Vo+/WIjj+V0LN9UW9koawUkvTWtO8Vv3e1g7wSqeGw00caZzpks2c3E/qGSrKJgdYCnyLMz568WjlEHCmv13w+zTMBgx1rlxMPkrHZX2yxGX25anTmlRJyyUajq+DBoH/inN1bpVkFHH+1WCukXNqYi6Kv8wFaJKGYspJxflmDjBJoTKTaVhK00G/zp4F/aKWfZLn5MSePfGjU4STLU+PZU5B3MfySThUkcN2S2pb7yjfDYhjwJwOB+MsYeO+kEU70QSkKcjENSmETIsyigqU1zIE9DTWOcRyJ5CaUDVpUdYScs3S/4AYVx9cj1jbyVsctRIIe6mj1xbCjkdwyzepOyZ6gSDcUl2D0PByl/KEnS0iWCTjk3j8jeISyOpaAWa8GbW5/GE3aCtGwlWi6GKFJTvACgwFPwJI6gQSielRICgTuz6j0hJSWruwOtYcYWahCqKSFDGodt2NRHPaJAjSewpQn2g8+vfj7xWCzD71CtNMi45Mt6cgOcGNM/wDrVvd0b3Yi85wxYY84RMUMtc4JDmg0+ucZy3LlznUhYcZNQjQPhuoT9Rz1lIdC0tXAEZZpJy38IpZKPuoJQproqM8+798I0hHVlJf0m2dZRNmfkLoxLZ6+Mo6bYAFsjB65YRHZFtVJuhw763wYLfLVdBBFS6vPxi3aHKyC3T7127uLkx2zkXVoBNGiZEuUsAl8/wBkxUTJgCmS93e/GkJbVCXo2EiafuXa1w7t/SLJSZYuuKgYnpFDYralCUqJxz1n6RbzpqVpBBc8+IjGqJWg6zTAVcK1g5S6bh8n284pjNujGBJu0FLA3PSrZ8NPDUqHyLJU0gm6eGteUItGb44v3U7oSWDdwy38HhiwcvGIsCazEA86d5fwaGKSU0YnqPWCpFmBDmhOHjEqJD/y3m5+nKLijaDpG6vwoVFPtqzLmGSEEhpjqLrAu/bX+VxaSe1dGOMB2adaitAJUElX+qShLIpM7Mo/zJcI7RfEYuQn2TRGiUqFQqM2VWspLknsVTcSKqEwKDguySlBbF1GpBADF2m1IS5IAJI/EdhImykpKa9pRQqYQ+JCaO4IGzUGGqip2dtNSpSFFK5j3+0kJDgLUEkpKgXIAPZDVgo7TQPyvIpW8hYA5qZgIAZifrAH+JW7XbqGpwHuT0is2SCL4d+0fONLtybLmzFXVIULoLpIIw3iMtslRvzXyVubOh1wjj+V0Tl+pZypl0hTUFeh8tYVjgt6jVOcMJBBGPtnBFls4UKMBqkcCts5zpSCo3QaY/ruhltRcCiHu674ORZQMCRA02b2d/DKmtYxTWhtA1htBWCQljBNpsV4NeLmr5YRHJWxTSmY1rllYqWGd8da6wQ/oKvJnQn7ZUnXAxnNo2R5iinAu+7k2sY2FsKVKfp4xnNuz0yyw6t5Q4Np6EtPRnftKSSUk3WPZU7EvVt3PAcKRIu0kgnBIah8WbHCCbOEzKrJSlmf0IH78ojmyQFG6p0sGc4tu4aEdN+zS0LNnXiVmiKBvbXwfsWWn7qVLLB+wP8AkKjy69YDNjIcmqeBoIdYCTNRucN6+UQ9oXg3aDTHCncNecSy1JZjTHwioVOUVKAFB+PKCPuGj9/GOe6IshWofeHEGDCS761rOoMxY+8nBgNe0Wl4FIOejTTQkKILaiCDrHx1wjK7RsiKEUbGodnOZw5P511M0Ok+Hd5Rltp2VV89knPjl88PGLg6fZSeytRJq6SoAGodx3KeG3VE0ZQBL1KfAuPGD5FlJrhXCI76h2Q1SXG7lG/MbkhDJX2UpFK/vXtAU6QUqAamY3HjB5m0CkqYpFccNeG6JNnyjOmZFJqrnpurZCC2uwTDJdlCgkDBhoQSjZiksAqg5+8WVnlBLDWGvHhB0qzdoA6wjn5NkUVSptQkCpzbvekGTrOlIF2mi9deUWxloGQrwG/XjwgOYgE9NPCcaHxBrOXDV94nnyAoC6WPmN0NdsNe++DJcgUJc10TBFWNCok0FYjWTSt3nXzhy1XCzuGflWK+1TVPQPrhD5UO6N1tK1LQZQSOypTKUUlTULChpeNAo0HOKaRbrRMReKSg9qiQoMWQWUCTUEqrnuEaq7HBEeydGij2ntCYmcmWhLhkFrqiTeWoK7QLIupF5zi3KKudtGeUGWElxIclcontXEqL1ZYU5DECqVVLGNcZId2rg+edH6mOVLEAaKXZNuWuatJSkIH4kAgnC6piT2VCowZmrWLuGhIh0AWebfXs3/qVOkEJSmrB3bJTOOkVti2dcQCLznMKUM3wdjXeDFz9df70yj9lG/Fs2yArCSB2UZAAcukcHy3tIzyvoik2ZT/7j8VJSeR7IS/6gmymYlwbi+LlBNKMlinxHhDLxBpwpXVfSHqUWcEvvjmTM0yWZbTgULB//J8ElzjugMM7ldw7lgoPcsCCJR7QJrXxzYYQeZkUql2PRTkPhu9InVZiUtXx1+uJiK3WRClhkJJIxu1FB/NiMcjCmyqS4SZgLf1FTce2/nEpULQDa3BHAxjbXNKpqlF8TnTgfSNfarKsEdoEp/qRV8qpI8oxxCvuG8EmpoD3/lSLxrsUdMsZEhJSVsQkpa6TnqsViwcT+LUGsYKm24I7JScH3/8Ai/mIilTZUyYCV3Q2BYHDccY0V9sab8hMu0BMopJ7J0zRPYJiC2HAwLP+2wuOTnR36RBZ/wAwp2BO46eJq0KlVmuso5QdaU3jQ/Nccd0Q2SWCkVOm8KwXdA15xhRKRSWiSoTgxcDGlYuZaaQFYyVTlF6DnrhFkJzJyf40d/lAlsIogn0yyOh3+nCMltS2LKyWKCMBwc19IurZti6WOPB/Pu6kxBtJUtUsqLXqNhrTRUdPoLKCVa1OSKK3c89fMKq0OnAOFdeeMLPm3lEMzECmtcMp5aZRQmpvOX30y1w3V2dLZegGVaHLjBi4Iy3cccM8KxZ7M2klFWcUc7t/jrcqdnylgLMwpyu4VyelMYr1S+0bhdIy3jd68qVzX6yF2bGyzgoBSc9YQtjUtKjeL7t9cYr/AKemmtKCL9DE61nGFUxURqtJUwGtd3fUyTKu7npEP2gFg+2/XcIIAZgN3TM98VHspAk+Uevq3tCotV0HPHpWkLNw4v8AvjAyZLVx9s4T10IkE685bhrpTxhyFgY+kDqmM4wFPOB7ROYs+URbFZ6vDVQ6EIj3DrGwsK0cYCaIwY54UiGEQAea/Xu0UotS0KFLqC/MeMLImkoRwAw5fqBP8S56UWhV4YpQ1Aat8wTYG+2huAJPlHn/AClszy+AlIwJGAPKvOj64QpOfoNZ6eO9YbMVTXQ68o5KMjjNA5vT0h4WoCh1jESEkschBklrr7sekCQIhswN58+nrrllY7zv1r9QCJgfk8FysMaV9PeNI6KQPtWl3rrWcYbatiKJhKRQ14PixpxjaTjfU2QzjpliQpLEA00RAm7sR5wqVmR2moG8oJlBQSs3DUVDRc2vYJKuwqowc5U7sYhGxZ6sTdDYXhXu9WjTmmO7KFFkAN5Iu8A460+IkNnKE/cvKCTh+Jr1rFhO2StJqsENgP3E1k2MuYplEXcg/i0VzVdhyLzZBWqUlYUguMCCMhUkEtjkBlBcyYuryy4/pUk9AFXS/SFslmEtAlg0FPLHu1SJlJYFj2dd/d51w0Kyr2VMqsMpPaq4b99OMWYwwY5+EV+zUupTnPugmba2IA3a8dViBRein23ZEApUQ5y9Io/uAg3gXxfnuPIRdfU8sEILsxfvFPPxEUS5QXk1deR07bw6KQVZJKZrhXZAL4t3QFPs4vGpIBxB3PrvjpiAQMqh4Ksi0gm8A0P+g7QL+V0l2GXu3jwgixAlQKQaNrd884nl2L7qkqQboZyODZ69I01ksiQGAbi24/EKU0LkqJdmWVgMjj1pXXrHbXWpASUDE+bQShRAHDWviiTe10r5Rneg8EaFFSRkcYVBWnEHnyEdJlFO/wCH3d8GtQg11rzhJWCQGmfeBB5+TQ9Et+WMd9pwSKEY5ZQ+VO7/AJ9oP9CgO2WcBJUqgGJhtmRLWHa8OBMTbRTfSpKmY+UC2GzJQm6MBrKE0g6Z6pHQBb9olCkoSgzFqCiACBRF28STxUkb+0MqwKr6gl3riSFKCwlQchi5SpizKuqDFsM2j2jpLmOis/zqWEIUs3L0v7lXoOw9Wy+4l9zuWhlq29KSDUlV1ZAZQvfbe8yilv5TnxwrAMslmGPEFltd9JN1mUU4g/iWekNVb5QcGZLfdeS/c8BJ5D/inImG3qWCLiZcuhObE98T7D2k6Reok5ucTv07YRF/iNZlT7YtcoFaShIDJUahNThhGUlbGtsk3hLJGaXSBm57Kju5VjnzYufXZU8TlFNHpyVAeURlNd8ZWwbenSwlE6WlP/K8o+SfWLOT9QIOJb5p13aeOCWKUe0csk1po0AUwZqa1qsYLaygJO0k/wBQ1h7QUm0pOBGsteURYiRSoQ4c/jXfwhTjzGucIpVW3nXdAA4FiDv9/b0iRbmg02tYREpm1rWcE2UUfMQ0UtgE5JAJz1rTwIEzFUHSLa2BxrzgpEthrfBwtkuNlGmykVWh+MEpkgHsjJ/A60Ytstcfjv4QHNQ2FOfKG4UHGivtc5hTrrWULZSVCp4frXfEqpAIPfrXwqJTNrOJCgDZaakVxbzwgn7Q6jIeY1u5RBLTcm8wTByQX1g2vOFQo9UQTLMkghQfXxrGKa3bJIN6Xp/X44xoWLgCmHp3Y+kTrsLCh69dapFK10VRjtn2Am+lSCz0OunjHSthqftYA6f2jRnDcfj5iazSnfWucHJ3oLYFZrMEAABolkAhVajKJZ0gpx1Vz7+8TWJioggPrXdEqOxD1THooNTWufCGS1Yg6r+hE9uluHeoaKyba0vQ10/l4xTVMbZaCYxrhr384YhdSeoHLWjFUu0qLXR4a3azOs6ma9u99eHCBMV2ETVpqd3pSAJ1oCVDJ/fDXGJ7Qp3aBvsBZDjDWtMSBjlTQaiutDuhElt/TWqwVOQlPP4OtPAkwtuOhC6CjebXTJIT9xRQQTcUFFKhQhTKBDBsXpQE4QJYhI/1j+KZcx1FSmTeDLUsAmgdbnBz0cradkQu7eWZZ7SAQUupK2vS2UCO1dSaB6BjEFoTJTLUkKN1bvdILXbgoasQwoXzj2jqEWbMUyh2VsLksOHaiFJLnIs4OYGdIEFnshIAKVXQEkCZgn7cxIUtz2nShYepodxizRshOZUokgkkhyRM+49EtVXhAVm+niFLMxbpupShIbspSJ4/IpDuLQaFyGxVAATJnWYoa9LUhcxqkKBWSC1aOSUt/cneIMsC0KQFIDBqYDygOdsJKlXitYN9K6EMSlMsBwQf/iFRWqq1g6yyLiQkYD3gAxH1er/qlNU3UU4N7xUrtGFABnTmPBhx5xb/AFcGtClA4JTyw1qsUCsQp2G7foxm+zWIkypYi9TBvPg+hEM7YoV+UsNQgjHy1XgYvLDKupfeK6bWPGCFHN6dM/KkKh2Y207GSFHtqSHzdhuxxFYfJsJQKzCdzjHl394MW+3bMVoCkkpIO7mxw3P3wJZ0m6ASevLeOH6rCcUJwi+0ArXaEvdJUkVBDueb66w8bcm0vIUDxB6nlF5JBDgGrbuXfj5wKoLWsuCCO6mPOn7MZvDB+DN4YDZG1CRUNUYnmNekEy9sXSxGtaMRiyKZy++vzAkyxGYHuHhl+4y/5f6Z/wDP6Zbp2gFihA9sdczwg6z28N2ssO+MdK2YoYKUlfEPyw1wzgtNpmBJCkkNjVxjlXjGcsMobRnLHOJqbPtD7hZIo+PX4gi1IdJFNAxQbI2knAYvBc6apSqYH01oRny9kXocgPuxhyqU368oYuWpvXyh4lk79a8YhABTEf6qavTXlBU+YQNbgddOMM+0UqO6nlvhxJy6d36MAkqFkzmIKsM+vrWLUF65ZGKqQS/awanOBU25QmFIU4HJxrdDi6K5UGWgC8dZfHhBFkVQlxy7oCWrM40p0gWwWlTrBNHLctaIeEnsXRZ2gg68YFukFxEy07uvTPuhgBw1qsNiOMxSmBL60IaLCkmoFKeAhEtyp8PrzNXSJ/aJyPDj8whoctATlhDUIvU8YdNJ4N874dZlDHAaakPyA+VZ8XGmDnXxEZZN4lgPk4xMqfjugG3H7gbDf7Q3QMjE4zC79keMPtSmauqQ6TKupAA0xHrAG3E3igXkhgcVNjl4QkrZUUem2/Z99Utd4AocVTeF1RTfaouq7FFVatC8A2b6eCEBJW9CHZRJF1CXVeWXLSxUMOAhI6PZOmy+ELHR0AmNIhhOEdHQCRgPrAE2ss7XU0Bzbd1EURlkMS7P1bz5cd+fR0Zvs2j0XYNBuu61upnD0hwQcNZ6rHR0AMGt04JQQeFAalxR9dIp5ZbEY4V31D66nCOjoBrosQ3ngcPbGHMkE3scq61uxjo6EwCpixngDSutd0MsZcOd9I6OhgD7SliisDzx3YcPWogSayXJY8OQD0bKnzhHR0AFHa7Er7n3pP5DFD464xoNkbTvs7Xmdq+vH4jo6OX5MVx5HNnSS5It51pTnQcYFRtJCTVQjo6OWNy2czkwS3bfkiqlCID9TSCzFuJwpjrwhI6N44k1Y4/swa1fUUsVqGzfyI+ejwBY9rSr5WSwPiesdHRbwRSNpYUvJaTNuScCsDmW6YxLZrVLdwoDdg3LGOjowniSRhK0Fp2ij+pNMfPy9NzwlltV4KN4HdXgfbVY6OiZLRPJjZNovGuOvcQQzB3bjmG/XljHR0ZouIwrJfy1+oeEsMfGOjoCqGqAAx9uHkdUhhnAFgRh4x0dCbJsVNrAqS/prW6M1tvaIWoBKgw86e0dHR0YIqT2Xi/Z7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hQUExQUFBQXGB0bFxgYGBgeGhobGhoaHxcYFxcYHCggGB4lIBYcIjEiJSkrLi4uGh8zODMsNygtLisBCgoKDg0OGxAQGiwkICQsLCwsLCwsLCwsLCwsLCwsLCwsLCwsLCwsLCwsLCwsLCwsLCwsLCwsLCwsLCwsLDQyLP/AABEIAKgBLQMBIgACEQEDEQH/xAAbAAABBQEBAAAAAAAAAAAAAAAEAQIDBQYAB//EAD4QAAECAwUFBwQABAUEAwAAAAECEQADIQQSMUHwBVFhcYEikaGxwdHhBhMy8RRCUnIHFSMzYiSSstJTY4L/xAAZAQADAQEBAAAAAAAAAAAAAAAAAQIDBAX/xAAkEQACAgICAgIDAQEAAAAAAAAAAQIRAyESMUFRBDITImFxFP/aAAwDAQACEQMRAD8A9whi0uRw8aGHwhMACmGtDoRUACQkLCPAIwn1ZakC0KQVAG6nMOzPrjFBaWcAOwNWNK5Y563RB/idYlKtilgYJR5a1WMbLtS3xUK0TVvGM2WujaTJiEgkq7PMb26Y6wiCXtuWboSCQRpsc64eVaqwWMrSDdNcCcXrhw9ouLJs4gjID9xzS+QkZSzehlv2soKaWgqDhyeWD6yiK0WlZDDsuKsX8dCkXCNnJdyQR+td0FCxAm6kPm+uujXJ/Ik+jN5Zsylks67zOsk5OWGtUi0s2w37Uxi/tTHOL42S5UCI7OggG9UvGcpyfZDb8ma2j9OqNEVG4vHSZk2QkJWlwkhhn3565RqkuOcNtQvuDU+VRDjllEam0ZCZ9RBJZaCnicqj06dYOk22UUdoghqPlUs/ucOUO2ns4Yg0er4DHLpDZmwQtjdS7bhw7ssPmN18leUarPXaHy50tDutIQR/VV9zZ9a47oDtf1CgB0DOoJZ8/Tyhlv2AVBq0yGHj+q73ismfTkwEG9TIFOdY0WeD8lLNF+QpP1Eq6eyxJPA+fsQX3Vi2eszjeLC7UigG8HgPAZwFa9hzlsxAarXSfbPefGCJP0paFfiu49CBjwq8WssPZSyR9mgs0lUxQAwGIy7teUaSQGAAahFB6cH8+kY+w7DtshbonhnqkpTWm8++A6E8f5kFU+0Rn2QDXIMac8IX5o+w/KmaNShk2b9xbzhQR3PlXu9f7Yz67Rbn7IljjdNccBTDW6BxO2hUPLZqEorVt5wctqi/ND2L8iNIZtMy3D0wx3cXeGIqQSxOAwamNeOPtlnvs25R/wB5IH9gcNmD0iZFltdXnknkNVMJ5oexflSNBew35d2OuGEI9WzyOsPeKO9agKrvHp1PlXDhnA6rTbE4fbVwKa9WL66wLPFgssWae9iPHWqjeIYNz/PDj4RSSfqFQN2dJIDPeQXGLGmIzNeO+pcnbNnmKuImi9/SaK7i2mwjRSUui4yTHW+yBWH5HBu/LHVIyG25MxS7qUkd5DZ4DxwjeqPmc8OvhlFXtayXheGO7lg2hurFGhl7NbpiApKr2QvN4jnj37jFjOtJmSzdJT0yGOuIwozZktKnDnHf1zx0cqV9rQQyElWLu+7LyhUBeWWSAgDIgvx0eVQBUGIJDIKgLyd4ZONd4jpCS47RJAqf3rlk6ZZ79decAz2W9HPFPt6fNQZKpTkBajMSEvfQmWskA5KBYjeQ1HcVtn2/MEqW6CtZQCXSsFvsfcvq7LpdQKWbxodTA1KVjfpn8ocVRlbTtachRupTNBIZX4oLISbqSTS8X7RJa6rHCDv49aZQIABM5aLy3ZKRMmMohIDghAAH/IOYA2XTiFaKXY9omzVqXM7KTKlES69kqClKBJZy5Z2yFIuL8Ajzz62J/iFAB1MjEcIxdssgKpTMCV9qlajA98bb61f+JLU7KX5MH8ozk1AVNk4sFnvaMcrqLNJfUu7HLqkYDDWs4nn3Rid/OGyZLrYUPlBC9lyyQpTk88W8o8xJtHFTApUl6uwb0iy2czHhA0+yhBDVSzeTQRZ1XBhp4I6GkFzE9k7vWK+yoxz/AEdd0LbNqAJfF4jsy8wGeuWtcoqTTY2wuahwBSGSJNTvHuIQWkEd8S2avCHaYAu1pA+2T3+OtCAJNoqA2Ip4a6Qftx1yylOJIrux10iGRZ2SHNQOfOJkvRLW7Illi3j664w27XI7u/5gwJGYrrWqxmUBhRyKa1WJBkchAJAzOtdYMRLCFVOOGvHxgZDhiDX956w4w+YtRNdctcGMOL0CCZi3BB3+ufXxh8meGOD5jXLxisTaDfunXvE5Q1N0PkNMnTNu9YVU4BNWr6trTQKS7NwxyjkS7yxuGsILYEsmUDXBzn5DWMJOSxBgxVmSWcfiXHQtCzZV4HXXXxFuLHQNKsjgXjTGnLfrLJ4HnWcpLO4OGues4PsqwUccGER29YAAOLuO8QqVCYEuyuK6ro90U+1fpOXNS4ooF7wxfgekaIzLyaYjHxziSyEXQczBBtdAtPRirFJtFlICSVozCiTu99MIMkfU0qomoWgpo5qmpfnjGlt8qjga1rdVKsiTRQHdrXfGizSTLWRpgdqkonJv2daFZ9k+gG8YcYq5gCnSQxfHe9BicaDDeOIgy2bABB+2bhLVSWw5corJ9itSf5gof8seTiN4Zos2jmVbB1qVLWwOeL0LYgnI474uLMDMDlKE/wBxZ+IF0xFsIfdKvuIuqQQGoXJeo7tZ6OW3Lk/HdEZM1OkU5+jcbat6pQTdQFk3i15mCE3jjnSKtX1KBeJQbiVFJLh3v3EgpLfmsoCWJDLBLNXTqQ8MNnFSwrjTFt++O4miolbWeWuZc/BQQXLArdIVUiiUqUxU38qqUaBJm3F3lISgApVLBUDeT2jJvNQOlpoD7xhnGj+1RqNp6DfDE2VIwSkUAoBgMBhh5QBRT7I2mqYbqgxCXBJ/IXmLACgDgVL8MyUra8pK/trWJajgF9m8zfiVMFDk/SDBZQCSAATiQACWdnIHT2htps6VhlpCg7sd+99/HGADD/WaQqea/wAqajAuMBGeMsmdKejEt3eJ1ua4+qNkhEw3A4AGZSoUpdWliW3Kd8zvorJNUqchlEEZLSHLBjVDXh1LVrHPm+rHP6Gp2a19W/zxg9usUKZqxjLN6lUqd6vgpjk+GTQTJthoL4STkoFJrR7qgDp44Y2lRzIsLVLZJPd4QCVk88IcoKDXi417whU5cUp6xMnYMhuD+l9aGjEiEOpgeHQbtYQ9IdVdwOu6HmlW026EkJDlyglucSTyEpJGAHrjrjDJxBQ+6uu/ywpAVqKlpUHFcPXXzFOloGJs+bfJfWu/DiIOVLbXL384prFJ+2MRXlhhrKD1WqjcPamvGJTEnoKTLDVz0IjtUrOKqybQUkm+GGR3c+UWBtImJBGG8+fjBeguxkumNYlO7N4gVkQ2MTKmhQScC/t7arCTAr1gieOIg+6W8POALQ4nS2zfyMHD8cda1WoJCgHPg+ukT2GXj3QKgscKa9/OJ7PMYkPy8Ia7KXZYKHmPPOE14GEfm/zA20J5Sg3fyNO/96eNm9FsgMshRY4xKLC7lRN5u7dAWypExJvTCCTu7j6RYWq2XQcXyGtdYzVVshdbBQkh09/HQ00SpmgDjEMqVMX2nu5nx1+qR/bZTKcYV6fETtdAda1KWoBODBu/29eENtdlJDsUsc88REtgtKTeAJJGLivOCLQ3TKvE+/rD8CoBTLfpqut8DSLUFqWliGPzrhhBZqDWIpdmCXLVO7PWsIgAqRYgZamFSSR4UfOILKp0gnRGMWVindkUYbuTj57orbRaPsLV2SoL7QbI1vZHOL8G/g9Ojo6Oj2DQ6Ojo6ABqoaoQ4wioBMxf1XNCZqqhwE/+OUZGyywqdUBQA3OK1zr4xovrJY/iFO7AI60ik2YXnLLUSAB0xJ14Ry/IdRYZPoWcmSX7Kr3BRrwZWO/8gXcV32CJyVdhQuuCyFN1b+VWOVK74gso7TtrXhWCpkoKTdUHTixHdQ4EPjxG+OSL0YIgNhQSboMtv6FKSD0T2c8SIhNmWguFpUNy01/7ksBTgfGJjIUn8FOMkrPIMF4jq/QRBNtQ/FQMtT4LYE1rdOCulfKHIbZEpaiqqFMMSghXhRR6AxP92VheZRyPZUW4KxjrKrPPdBMwi6b7EEVSWIw/pwMTGhKjP7c2uZSSB+RpXKmIG6M7MtamvKmKKTjvD4emXdE/1FZ/9R0gpAwCaDuZnx6RWIllKwpSrycwof8Ar5t0ioRVWJJBRtXZ7Si3AlsGpx9IZ/mJIU6yAMOp8Ygtk8FbhBCGoB2hxNAD3hvKJptoklIyUAH55UOs4qkFDk2lTKdRGEH7Ht65hKFYE9kjFq92PlAlosY+27tmRjnTDLOH7HcLSs4Jw3cNd0TJJpideDSokOHKifLrB94Bscd+Lbz8UgeWHAIeCBuyfXg+fq2CEV6i89NHod3iOuszSqrZ7taw3QAtZ++OAbW6LFO/N/evhD8iQ1zR25RHMS5oag4610h04vk2q98UG2rapJKUsBj14awfdBTb0P8Aw0aNpXQAtQgO1bYQo0AYU64VjLC23i5wAbjUVPnERtKbhulyTnuwaL4OqYbNVJ+oUKLKBSw08FoVeIIIIyL5OPfvbdGHDgZAEF/WJtk2hSVi6aEDflrWMNwCmej2dLJHLWue+A9sKuy3zyfpElktDpFath8RW7dtAUyBio+z4QrVFN6HbKlC66aPjrWe+D1yjmae1YCsku4lIHTWvGD5shRBrjhwx/fw0JLQl0AzEjDy3dNO0SZP3+HpreTZpYu8Wz5QFbpPaIwr3YeNYTQNE4mNUHEnWv1OhCFjtV3VIx5GAJKTcUMwQ3I0OucLZ7TdEB0Q2j0yEJjoWPZKEeFhsOgAaYQw+I1QCZ539aTB/FEEUCUHwgDZyxeUePq3TDRiy+s5aTaFEs7JYnkN/wCordjGi3A/I4Vo+/WIjj+V0LN9UW9koawUkvTWtO8Vv3e1g7wSqeGw00caZzpks2c3E/qGSrKJgdYCnyLMz568WjlEHCmv13w+zTMBgx1rlxMPkrHZX2yxGX25anTmlRJyyUajq+DBoH/inN1bpVkFHH+1WCukXNqYi6Kv8wFaJKGYspJxflmDjBJoTKTaVhK00G/zp4F/aKWfZLn5MSePfGjU4STLU+PZU5B3MfySThUkcN2S2pb7yjfDYhjwJwOB+MsYeO+kEU70QSkKcjENSmETIsyigqU1zIE9DTWOcRyJ5CaUDVpUdYScs3S/4AYVx9cj1jbyVsctRIIe6mj1xbCjkdwyzepOyZ6gSDcUl2D0PByl/KEnS0iWCTjk3j8jeISyOpaAWa8GbW5/GE3aCtGwlWi6GKFJTvACgwFPwJI6gQSielRICgTuz6j0hJSWruwOtYcYWahCqKSFDGodt2NRHPaJAjSewpQn2g8+vfj7xWCzD71CtNMi45Mt6cgOcGNM/wDrVvd0b3Yi85wxYY84RMUMtc4JDmg0+ucZy3LlznUhYcZNQjQPhuoT9Rz1lIdC0tXAEZZpJy38IpZKPuoJQproqM8+798I0hHVlJf0m2dZRNmfkLoxLZ6+Mo6bYAFsjB65YRHZFtVJuhw763wYLfLVdBBFS6vPxi3aHKyC3T7127uLkx2zkXVoBNGiZEuUsAl8/wBkxUTJgCmS93e/GkJbVCXo2EiafuXa1w7t/SLJSZYuuKgYnpFDYralCUqJxz1n6RbzpqVpBBc8+IjGqJWg6zTAVcK1g5S6bh8n284pjNujGBJu0FLA3PSrZ8NPDUqHyLJU0gm6eGteUItGb44v3U7oSWDdwy38HhiwcvGIsCazEA86d5fwaGKSU0YnqPWCpFmBDmhOHjEqJD/y3m5+nKLijaDpG6vwoVFPtqzLmGSEEhpjqLrAu/bX+VxaSe1dGOMB2adaitAJUElX+qShLIpM7Mo/zJcI7RfEYuQn2TRGiUqFQqM2VWspLknsVTcSKqEwKDguySlBbF1GpBADF2m1IS5IAJI/EdhImykpKa9pRQqYQ+JCaO4IGzUGGqip2dtNSpSFFK5j3+0kJDgLUEkpKgXIAPZDVgo7TQPyvIpW8hYA5qZgIAZifrAH+JW7XbqGpwHuT0is2SCL4d+0fONLtybLmzFXVIULoLpIIw3iMtslRvzXyVubOh1wjj+V0Tl+pZypl0hTUFeh8tYVjgt6jVOcMJBBGPtnBFls4UKMBqkcCts5zpSCo3QaY/ruhltRcCiHu674ORZQMCRA02b2d/DKmtYxTWhtA1htBWCQljBNpsV4NeLmr5YRHJWxTSmY1rllYqWGd8da6wQ/oKvJnQn7ZUnXAxnNo2R5iinAu+7k2sY2FsKVKfp4xnNuz0yyw6t5Q4Np6EtPRnftKSSUk3WPZU7EvVt3PAcKRIu0kgnBIah8WbHCCbOEzKrJSlmf0IH78ojmyQFG6p0sGc4tu4aEdN+zS0LNnXiVmiKBvbXwfsWWn7qVLLB+wP8AkKjy69YDNjIcmqeBoIdYCTNRucN6+UQ9oXg3aDTHCncNecSy1JZjTHwioVOUVKAFB+PKCPuGj9/GOe6IshWofeHEGDCS761rOoMxY+8nBgNe0Wl4FIOejTTQkKILaiCDrHx1wjK7RsiKEUbGodnOZw5P511M0Ok+Hd5Rltp2VV89knPjl88PGLg6fZSeytRJq6SoAGodx3KeG3VE0ZQBL1KfAuPGD5FlJrhXCI76h2Q1SXG7lG/MbkhDJX2UpFK/vXtAU6QUqAamY3HjB5m0CkqYpFccNeG6JNnyjOmZFJqrnpurZCC2uwTDJdlCgkDBhoQSjZiksAqg5+8WVnlBLDWGvHhB0qzdoA6wjn5NkUVSptQkCpzbvekGTrOlIF2mi9deUWxloGQrwG/XjwgOYgE9NPCcaHxBrOXDV94nnyAoC6WPmN0NdsNe++DJcgUJc10TBFWNCok0FYjWTSt3nXzhy1XCzuGflWK+1TVPQPrhD5UO6N1tK1LQZQSOypTKUUlTULChpeNAo0HOKaRbrRMReKSg9qiQoMWQWUCTUEqrnuEaq7HBEeydGij2ntCYmcmWhLhkFrqiTeWoK7QLIupF5zi3KKudtGeUGWElxIclcontXEqL1ZYU5DECqVVLGNcZId2rg+edH6mOVLEAaKXZNuWuatJSkIH4kAgnC6piT2VCowZmrWLuGhIh0AWebfXs3/qVOkEJSmrB3bJTOOkVti2dcQCLznMKUM3wdjXeDFz9df70yj9lG/Fs2yArCSB2UZAAcukcHy3tIzyvoik2ZT/7j8VJSeR7IS/6gmymYlwbi+LlBNKMlinxHhDLxBpwpXVfSHqUWcEvvjmTM0yWZbTgULB//J8ElzjugMM7ldw7lgoPcsCCJR7QJrXxzYYQeZkUql2PRTkPhu9InVZiUtXx1+uJiK3WRClhkJJIxu1FB/NiMcjCmyqS4SZgLf1FTce2/nEpULQDa3BHAxjbXNKpqlF8TnTgfSNfarKsEdoEp/qRV8qpI8oxxCvuG8EmpoD3/lSLxrsUdMsZEhJSVsQkpa6TnqsViwcT+LUGsYKm24I7JScH3/8Ai/mIilTZUyYCV3Q2BYHDccY0V9sab8hMu0BMopJ7J0zRPYJiC2HAwLP+2wuOTnR36RBZ/wAwp2BO46eJq0KlVmuso5QdaU3jQ/Nccd0Q2SWCkVOm8KwXdA15xhRKRSWiSoTgxcDGlYuZaaQFYyVTlF6DnrhFkJzJyf40d/lAlsIogn0yyOh3+nCMltS2LKyWKCMBwc19IurZti6WOPB/Pu6kxBtJUtUsqLXqNhrTRUdPoLKCVa1OSKK3c89fMKq0OnAOFdeeMLPm3lEMzECmtcMp5aZRQmpvOX30y1w3V2dLZegGVaHLjBi4Iy3cccM8KxZ7M2klFWcUc7t/jrcqdnylgLMwpyu4VyelMYr1S+0bhdIy3jd68qVzX6yF2bGyzgoBSc9YQtjUtKjeL7t9cYr/AKemmtKCL9DE61nGFUxURqtJUwGtd3fUyTKu7npEP2gFg+2/XcIIAZgN3TM98VHspAk+Uevq3tCotV0HPHpWkLNw4v8AvjAyZLVx9s4T10IkE685bhrpTxhyFgY+kDqmM4wFPOB7ROYs+URbFZ6vDVQ6EIj3DrGwsK0cYCaIwY54UiGEQAea/Xu0UotS0KFLqC/MeMLImkoRwAw5fqBP8S56UWhV4YpQ1Aat8wTYG+2huAJPlHn/AClszy+AlIwJGAPKvOj64QpOfoNZ6eO9YbMVTXQ68o5KMjjNA5vT0h4WoCh1jESEkschBklrr7sekCQIhswN58+nrrllY7zv1r9QCJgfk8FysMaV9PeNI6KQPtWl3rrWcYbatiKJhKRQ14PixpxjaTjfU2QzjpliQpLEA00RAm7sR5wqVmR2moG8oJlBQSs3DUVDRc2vYJKuwqowc5U7sYhGxZ6sTdDYXhXu9WjTmmO7KFFkAN5Iu8A460+IkNnKE/cvKCTh+Jr1rFhO2StJqsENgP3E1k2MuYplEXcg/i0VzVdhyLzZBWqUlYUguMCCMhUkEtjkBlBcyYuryy4/pUk9AFXS/SFslmEtAlg0FPLHu1SJlJYFj2dd/d51w0Kyr2VMqsMpPaq4b99OMWYwwY5+EV+zUupTnPugmba2IA3a8dViBRein23ZEApUQ5y9Io/uAg3gXxfnuPIRdfU8sEILsxfvFPPxEUS5QXk1deR07bw6KQVZJKZrhXZAL4t3QFPs4vGpIBxB3PrvjpiAQMqh4Ksi0gm8A0P+g7QL+V0l2GXu3jwgixAlQKQaNrd884nl2L7qkqQboZyODZ69I01ksiQGAbi24/EKU0LkqJdmWVgMjj1pXXrHbXWpASUDE+bQShRAHDWviiTe10r5Rneg8EaFFSRkcYVBWnEHnyEdJlFO/wCH3d8GtQg11rzhJWCQGmfeBB5+TQ9Et+WMd9pwSKEY5ZQ+VO7/AJ9oP9CgO2WcBJUqgGJhtmRLWHa8OBMTbRTfSpKmY+UC2GzJQm6MBrKE0g6Z6pHQBb9olCkoSgzFqCiACBRF28STxUkb+0MqwKr6gl3riSFKCwlQchi5SpizKuqDFsM2j2jpLmOis/zqWEIUs3L0v7lXoOw9Wy+4l9zuWhlq29KSDUlV1ZAZQvfbe8yilv5TnxwrAMslmGPEFltd9JN1mUU4g/iWekNVb5QcGZLfdeS/c8BJ5D/inImG3qWCLiZcuhObE98T7D2k6Reok5ucTv07YRF/iNZlT7YtcoFaShIDJUahNThhGUlbGtsk3hLJGaXSBm57Kju5VjnzYufXZU8TlFNHpyVAeURlNd8ZWwbenSwlE6WlP/K8o+SfWLOT9QIOJb5p13aeOCWKUe0csk1po0AUwZqa1qsYLaygJO0k/wBQ1h7QUm0pOBGsteURYiRSoQ4c/jXfwhTjzGucIpVW3nXdAA4FiDv9/b0iRbmg02tYREpm1rWcE2UUfMQ0UtgE5JAJz1rTwIEzFUHSLa2BxrzgpEthrfBwtkuNlGmykVWh+MEpkgHsjJ/A60Ytstcfjv4QHNQ2FOfKG4UHGivtc5hTrrWULZSVCp4frXfEqpAIPfrXwqJTNrOJCgDZaakVxbzwgn7Q6jIeY1u5RBLTcm8wTByQX1g2vOFQo9UQTLMkghQfXxrGKa3bJIN6Xp/X44xoWLgCmHp3Y+kTrsLCh69dapFK10VRjtn2Am+lSCz0OunjHSthqftYA6f2jRnDcfj5iazSnfWucHJ3oLYFZrMEAABolkAhVajKJZ0gpx1Vz7+8TWJioggPrXdEqOxD1THooNTWufCGS1Yg6r+hE9uluHeoaKyba0vQ10/l4xTVMbZaCYxrhr384YhdSeoHLWjFUu0qLXR4a3azOs6ma9u99eHCBMV2ETVpqd3pSAJ1oCVDJ/fDXGJ7Qp3aBvsBZDjDWtMSBjlTQaiutDuhElt/TWqwVOQlPP4OtPAkwtuOhC6CjebXTJIT9xRQQTcUFFKhQhTKBDBsXpQE4QJYhI/1j+KZcx1FSmTeDLUsAmgdbnBz0cradkQu7eWZZ7SAQUupK2vS2UCO1dSaB6BjEFoTJTLUkKN1bvdILXbgoasQwoXzj2jqEWbMUyh2VsLksOHaiFJLnIs4OYGdIEFnshIAKVXQEkCZgn7cxIUtz2nShYepodxizRshOZUokgkkhyRM+49EtVXhAVm+niFLMxbpupShIbspSJ4/IpDuLQaFyGxVAATJnWYoa9LUhcxqkKBWSC1aOSUt/cneIMsC0KQFIDBqYDygOdsJKlXitYN9K6EMSlMsBwQf/iFRWqq1g6yyLiQkYD3gAxH1er/qlNU3UU4N7xUrtGFABnTmPBhx5xb/AFcGtClA4JTyw1qsUCsQp2G7foxm+zWIkypYi9TBvPg+hEM7YoV+UsNQgjHy1XgYvLDKupfeK6bWPGCFHN6dM/KkKh2Y207GSFHtqSHzdhuxxFYfJsJQKzCdzjHl394MW+3bMVoCkkpIO7mxw3P3wJZ0m6ASevLeOH6rCcUJwi+0ArXaEvdJUkVBDueb66w8bcm0vIUDxB6nlF5JBDgGrbuXfj5wKoLWsuCCO6mPOn7MZvDB+DN4YDZG1CRUNUYnmNekEy9sXSxGtaMRiyKZy++vzAkyxGYHuHhl+4y/5f6Z/wDP6Zbp2gFihA9sdczwg6z28N2ssO+MdK2YoYKUlfEPyw1wzgtNpmBJCkkNjVxjlXjGcsMobRnLHOJqbPtD7hZIo+PX4gi1IdJFNAxQbI2knAYvBc6apSqYH01oRny9kXocgPuxhyqU368oYuWpvXyh4lk79a8YhABTEf6qavTXlBU+YQNbgddOMM+0UqO6nlvhxJy6d36MAkqFkzmIKsM+vrWLUF65ZGKqQS/awanOBU25QmFIU4HJxrdDi6K5UGWgC8dZfHhBFkVQlxy7oCWrM40p0gWwWlTrBNHLctaIeEnsXRZ2gg68YFukFxEy07uvTPuhgBw1qsNiOMxSmBL60IaLCkmoFKeAhEtyp8PrzNXSJ/aJyPDj8whoctATlhDUIvU8YdNJ4N874dZlDHAaakPyA+VZ8XGmDnXxEZZN4lgPk4xMqfjugG3H7gbDf7Q3QMjE4zC79keMPtSmauqQ6TKupAA0xHrAG3E3igXkhgcVNjl4QkrZUUem2/Z99Utd4AocVTeF1RTfaouq7FFVatC8A2b6eCEBJW9CHZRJF1CXVeWXLSxUMOAhI6PZOmy+ELHR0AmNIhhOEdHQCRgPrAE2ss7XU0Bzbd1EURlkMS7P1bz5cd+fR0Zvs2j0XYNBuu61upnD0hwQcNZ6rHR0AMGt04JQQeFAalxR9dIp5ZbEY4V31D66nCOjoBrosQ3ngcPbGHMkE3scq61uxjo6EwCpixngDSutd0MsZcOd9I6OhgD7SliisDzx3YcPWogSayXJY8OQD0bKnzhHR0AFHa7Er7n3pP5DFD464xoNkbTvs7Xmdq+vH4jo6OX5MVx5HNnSS5It51pTnQcYFRtJCTVQjo6OWNy2czkwS3bfkiqlCID9TSCzFuJwpjrwhI6N44k1Y4/swa1fUUsVqGzfyI+ejwBY9rSr5WSwPiesdHRbwRSNpYUvJaTNuScCsDmW6YxLZrVLdwoDdg3LGOjowniSRhK0Fp2ij+pNMfPy9NzwlltV4KN4HdXgfbVY6OiZLRPJjZNovGuOvcQQzB3bjmG/XljHR0ZouIwrJfy1+oeEsMfGOjoCqGqAAx9uHkdUhhnAFgRh4x0dCbJsVNrAqS/prW6M1tvaIWoBKgw86e0dHR0YIqT2Xi/Z7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 descr="http://www.instruction.greenriver.edu/kmarr/biology%20211/Labs%20and%20ALEs/B211%20Labs/B211%20Labs/Onion%20and%20Whitefish%20Mitosis/Onion%20Root%20Tip%20Mitosis/newteloort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580626"/>
            <a:ext cx="1828800" cy="22773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</a:t>
            </a:r>
            <a:r>
              <a:rPr lang="en-US" dirty="0" err="1" smtClean="0"/>
              <a:t>ms.</a:t>
            </a:r>
            <a:r>
              <a:rPr lang="en-US" dirty="0" smtClean="0"/>
              <a:t> Mitchell, how will I remember all this?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15200" cy="1173480"/>
          </a:xfrm>
        </p:spPr>
        <p:txBody>
          <a:bodyPr>
            <a:noAutofit/>
          </a:bodyPr>
          <a:lstStyle/>
          <a:p>
            <a:r>
              <a:rPr lang="en-US" sz="4000" dirty="0" smtClean="0"/>
              <a:t>Check for understanding</a:t>
            </a:r>
            <a:endParaRPr lang="en-US" sz="40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7086600" cy="1321984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phase is each picture, and what is happening in each?</a:t>
            </a:r>
            <a:endParaRPr lang="en-US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8600" y="2431964"/>
            <a:ext cx="7848600" cy="439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Mitosis Video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hlinkClick r:id="rId2"/>
              </a:rPr>
              <a:t>http://www.teachersdomain.org/asset/tdc02_vid_dnadivide/</a:t>
            </a:r>
            <a:endParaRPr lang="en-US" sz="3200" dirty="0" smtClean="0"/>
          </a:p>
          <a:p>
            <a:r>
              <a:rPr lang="en-US" sz="3200" dirty="0" smtClean="0">
                <a:hlinkClick r:id="rId3"/>
              </a:rPr>
              <a:t>http://www.cellsalive.com/mitosis.htm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Mitosis </a:t>
            </a:r>
            <a:r>
              <a:rPr lang="en-US" dirty="0" smtClean="0"/>
              <a:t>Graphic Organizer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smtClean="0">
                <a:solidFill>
                  <a:schemeClr val="tx1"/>
                </a:solidFill>
              </a:rPr>
              <a:t>Complete both sections of your graphic organizer. </a:t>
            </a:r>
          </a:p>
          <a:p>
            <a:r>
              <a:rPr lang="en-US" sz="3000" dirty="0" smtClean="0"/>
              <a:t>Write a </a:t>
            </a:r>
            <a:r>
              <a:rPr lang="en-US" sz="3000" b="1" u="sng" dirty="0" smtClean="0"/>
              <a:t>brief </a:t>
            </a:r>
            <a:r>
              <a:rPr lang="en-US" sz="3000" dirty="0" smtClean="0"/>
              <a:t>description. Try to use your own definitions as much as possible. </a:t>
            </a:r>
            <a:r>
              <a:rPr lang="en-US" sz="3000" b="1" dirty="0" smtClean="0"/>
              <a:t>WHAT IS HAPPENING TO THE CHROMOSOMES IS THE MOST IMPORTANT PART! </a:t>
            </a:r>
            <a:endParaRPr lang="en-US" sz="3000" dirty="0" smtClean="0"/>
          </a:p>
          <a:p>
            <a:r>
              <a:rPr lang="en-US" sz="3000" dirty="0" smtClean="0">
                <a:solidFill>
                  <a:schemeClr val="tx1"/>
                </a:solidFill>
              </a:rPr>
              <a:t>Draw a picture of what is happening in each sub-phase. </a:t>
            </a:r>
          </a:p>
          <a:p>
            <a:r>
              <a:rPr lang="en-US" sz="3000" dirty="0" smtClean="0"/>
              <a:t>I will grade your graphic organizer when it is complete. </a:t>
            </a:r>
            <a:endParaRPr lang="en-US" sz="3000" dirty="0" smtClean="0">
              <a:solidFill>
                <a:schemeClr val="tx1"/>
              </a:solidFill>
            </a:endParaRPr>
          </a:p>
          <a:p>
            <a:endParaRPr lang="en-US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0772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sz="4100" dirty="0" smtClean="0"/>
              <a:t>Catalyst (</a:t>
            </a:r>
            <a:r>
              <a:rPr lang="en-US" sz="4100" dirty="0"/>
              <a:t>5</a:t>
            </a:r>
            <a:r>
              <a:rPr lang="en-US" sz="4100" dirty="0" smtClean="0"/>
              <a:t> minutes)</a:t>
            </a:r>
          </a:p>
          <a:p>
            <a:r>
              <a:rPr lang="en-US" sz="4100" dirty="0" smtClean="0"/>
              <a:t>Mitosis and Cytokinesis (15 minutes)</a:t>
            </a:r>
          </a:p>
          <a:p>
            <a:r>
              <a:rPr lang="en-US" sz="4100" dirty="0" smtClean="0"/>
              <a:t>Mitosis Graphic Organizer (</a:t>
            </a:r>
            <a:r>
              <a:rPr lang="en-US" sz="4100" dirty="0"/>
              <a:t>2</a:t>
            </a:r>
            <a:r>
              <a:rPr lang="en-US" sz="4100" dirty="0" smtClean="0"/>
              <a:t>0 minutes)</a:t>
            </a:r>
          </a:p>
          <a:p>
            <a:r>
              <a:rPr lang="en-US" sz="4100" dirty="0" smtClean="0"/>
              <a:t>Exit Ticket(3 minutes)</a:t>
            </a:r>
            <a:endParaRPr lang="en-US" sz="4000" dirty="0" smtClean="0"/>
          </a:p>
          <a:p>
            <a:r>
              <a:rPr lang="en-US" sz="3600" b="1" dirty="0" smtClean="0"/>
              <a:t>Homework</a:t>
            </a:r>
            <a:r>
              <a:rPr lang="en-US" sz="3600" dirty="0" smtClean="0"/>
              <a:t>: </a:t>
            </a:r>
          </a:p>
          <a:p>
            <a:pPr lvl="1"/>
            <a:r>
              <a:rPr lang="en-US" sz="3600" b="1" u="sng" dirty="0" smtClean="0"/>
              <a:t>Honors Projects 3/13: ONE MONTH AND TWO DAYS</a:t>
            </a:r>
          </a:p>
          <a:p>
            <a:pPr lvl="1"/>
            <a:r>
              <a:rPr lang="en-US" sz="3600" b="1" u="sng" dirty="0" smtClean="0"/>
              <a:t>DBA #15: 2/17</a:t>
            </a:r>
          </a:p>
          <a:p>
            <a:pPr lvl="1"/>
            <a:r>
              <a:rPr lang="en-US" sz="3600" b="1" u="sng" dirty="0" smtClean="0"/>
              <a:t>Study for Cell Cycle Quiz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Complete your Mitosis graphic organizer using your notes. </a:t>
            </a:r>
          </a:p>
          <a:p>
            <a:r>
              <a:rPr lang="en-US" sz="3000" dirty="0" smtClean="0"/>
              <a:t>Have me check your sheet when you are done</a:t>
            </a:r>
          </a:p>
          <a:p>
            <a:r>
              <a:rPr lang="en-US" sz="3000" dirty="0" smtClean="0"/>
              <a:t>10 bonus points for color added </a:t>
            </a:r>
          </a:p>
          <a:p>
            <a:r>
              <a:rPr lang="en-US" sz="3000" dirty="0" smtClean="0"/>
              <a:t>When you finish, begin on your exit ticket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Exit Ticket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800" dirty="0"/>
              <a:t>Answer the following questions:</a:t>
            </a:r>
          </a:p>
          <a:p>
            <a:pPr marL="990600" lvl="1" indent="-519113">
              <a:lnSpc>
                <a:spcPct val="90000"/>
              </a:lnSpc>
              <a:buFontTx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Name the 4 phases of mitosis in the proper order.</a:t>
            </a:r>
          </a:p>
          <a:p>
            <a:pPr marL="990600" lvl="1" indent="-519113">
              <a:lnSpc>
                <a:spcPct val="90000"/>
              </a:lnSpc>
              <a:buFontTx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What happens </a:t>
            </a:r>
            <a:r>
              <a:rPr lang="en-US" sz="2800" dirty="0" smtClean="0">
                <a:solidFill>
                  <a:schemeClr val="tx1"/>
                </a:solidFill>
              </a:rPr>
              <a:t>during prophase?</a:t>
            </a:r>
            <a:endParaRPr lang="en-US" sz="2800" dirty="0">
              <a:solidFill>
                <a:schemeClr val="tx1"/>
              </a:solidFill>
            </a:endParaRPr>
          </a:p>
          <a:p>
            <a:pPr marL="990600" lvl="1" indent="-519113">
              <a:lnSpc>
                <a:spcPct val="90000"/>
              </a:lnSpc>
              <a:buFontTx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In what phase of mitosis do chromosomes line up along the middle of the cell?</a:t>
            </a:r>
          </a:p>
          <a:p>
            <a:pPr marL="990600" lvl="1" indent="-519113">
              <a:lnSpc>
                <a:spcPct val="90000"/>
              </a:lnSpc>
              <a:buFontTx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What phase is shown below?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5029200"/>
            <a:ext cx="1581539" cy="1519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Catalyst # 3 1/2: February 11</a:t>
            </a:r>
            <a:r>
              <a:rPr lang="en-US" baseline="30000" dirty="0" smtClean="0"/>
              <a:t>th</a:t>
            </a:r>
            <a:r>
              <a:rPr lang="en-US" dirty="0" smtClean="0"/>
              <a:t>, 2015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1. During which sub phase of mitosis are sister chromatids pulled towards opposite ends of the cell? </a:t>
            </a:r>
          </a:p>
          <a:p>
            <a:r>
              <a:rPr lang="en-US" dirty="0" smtClean="0"/>
              <a:t>2. </a:t>
            </a:r>
            <a:r>
              <a:rPr lang="en-US" sz="2800" b="1" dirty="0"/>
              <a:t>Which of the following represent the phases of mitosis in their proper sequence?</a:t>
            </a:r>
            <a:endParaRPr lang="en-US" sz="3200" dirty="0"/>
          </a:p>
          <a:p>
            <a:pPr lvl="1"/>
            <a:r>
              <a:rPr lang="en-US" sz="2400" dirty="0"/>
              <a:t>Prophase, metaphase, anaphase, </a:t>
            </a:r>
            <a:r>
              <a:rPr lang="en-US" sz="2400" dirty="0" err="1"/>
              <a:t>telophase</a:t>
            </a:r>
            <a:endParaRPr lang="en-US" sz="2800" dirty="0"/>
          </a:p>
          <a:p>
            <a:pPr lvl="1"/>
            <a:r>
              <a:rPr lang="en-US" sz="2400" dirty="0"/>
              <a:t>Interphase, prophase, metaphase, anaphase, </a:t>
            </a:r>
            <a:r>
              <a:rPr lang="en-US" sz="2400" dirty="0" err="1"/>
              <a:t>telophase</a:t>
            </a:r>
            <a:endParaRPr lang="en-US" sz="2800" dirty="0"/>
          </a:p>
          <a:p>
            <a:pPr lvl="1"/>
            <a:r>
              <a:rPr lang="en-US" sz="2400" dirty="0"/>
              <a:t>Prophase, metaphase, anaphase, </a:t>
            </a:r>
            <a:r>
              <a:rPr lang="en-US" sz="2400" dirty="0" err="1"/>
              <a:t>telophase</a:t>
            </a:r>
            <a:r>
              <a:rPr lang="en-US" sz="2400" dirty="0"/>
              <a:t>, cytokinesis</a:t>
            </a:r>
            <a:endParaRPr lang="en-US" sz="2800" dirty="0"/>
          </a:p>
          <a:p>
            <a:pPr lvl="1"/>
            <a:r>
              <a:rPr lang="en-US" sz="2400" dirty="0"/>
              <a:t>Metaphase, anaphase, </a:t>
            </a:r>
            <a:r>
              <a:rPr lang="en-US" sz="2400" dirty="0" err="1"/>
              <a:t>telophase</a:t>
            </a:r>
            <a:r>
              <a:rPr lang="en-US" sz="2400" dirty="0"/>
              <a:t>, prophase </a:t>
            </a:r>
            <a:endParaRPr lang="en-US" sz="2800" dirty="0"/>
          </a:p>
          <a:p>
            <a:r>
              <a:rPr lang="en-US" sz="2800" dirty="0"/>
              <a:t>     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1846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Catalyst: 5 </a:t>
            </a:r>
            <a:r>
              <a:rPr lang="en-US" dirty="0" smtClean="0"/>
              <a:t>minutes</a:t>
            </a:r>
          </a:p>
          <a:p>
            <a:r>
              <a:rPr lang="en-US" dirty="0" smtClean="0"/>
              <a:t>Tracking: 10 minutes</a:t>
            </a:r>
            <a:endParaRPr lang="en-US" dirty="0" smtClean="0"/>
          </a:p>
          <a:p>
            <a:r>
              <a:rPr lang="en-US" dirty="0" smtClean="0"/>
              <a:t>SWAT!: 10 minutes</a:t>
            </a:r>
          </a:p>
          <a:p>
            <a:r>
              <a:rPr lang="en-US" dirty="0" smtClean="0"/>
              <a:t>Mitosis Sub-Phases: Animal and Plant cells : 30 minutes</a:t>
            </a:r>
          </a:p>
          <a:p>
            <a:r>
              <a:rPr lang="en-US" dirty="0" smtClean="0"/>
              <a:t>Exit Ticket: 5 minutes</a:t>
            </a:r>
          </a:p>
          <a:p>
            <a:endParaRPr lang="en-US" dirty="0"/>
          </a:p>
          <a:p>
            <a:r>
              <a:rPr lang="en-US" dirty="0" smtClean="0"/>
              <a:t>Reminders: </a:t>
            </a:r>
          </a:p>
          <a:p>
            <a:r>
              <a:rPr lang="en-US" dirty="0" smtClean="0"/>
              <a:t>DBA #15: 2/17</a:t>
            </a:r>
          </a:p>
          <a:p>
            <a:r>
              <a:rPr lang="en-US" dirty="0" smtClean="0"/>
              <a:t>Honors Projects 3/13</a:t>
            </a:r>
          </a:p>
          <a:p>
            <a:r>
              <a:rPr lang="en-US" dirty="0" smtClean="0"/>
              <a:t>Study for cell cycle quiz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01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70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dirty="0" smtClean="0"/>
              <a:t>Unit 6: Guiding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229600" cy="46482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Why do cells have to reproduce?</a:t>
            </a:r>
          </a:p>
          <a:p>
            <a:r>
              <a:rPr lang="en-US" sz="3200" b="1" dirty="0" smtClean="0">
                <a:solidFill>
                  <a:schemeClr val="tx2"/>
                </a:solidFill>
              </a:rPr>
              <a:t>How do cells reproduce and replace dying cells and allow an organism to grow?</a:t>
            </a:r>
          </a:p>
          <a:p>
            <a:r>
              <a:rPr lang="en-US" sz="3200" b="1" dirty="0" smtClean="0"/>
              <a:t>What is cancer and what causes cancer?</a:t>
            </a:r>
          </a:p>
          <a:p>
            <a:r>
              <a:rPr lang="en-US" sz="3200" b="1" dirty="0" smtClean="0"/>
              <a:t>Why do children have features of both of their parents?</a:t>
            </a:r>
          </a:p>
          <a:p>
            <a:r>
              <a:rPr lang="en-US" sz="3200" b="1" dirty="0" smtClean="0"/>
              <a:t>Why do siblings (except identical twins) have different features?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1524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SWAT!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8271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Mitosis: animal and plant cells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the following colors: </a:t>
            </a:r>
          </a:p>
          <a:p>
            <a:r>
              <a:rPr lang="en-US" dirty="0" smtClean="0"/>
              <a:t>Pink, Light green, red, light blue</a:t>
            </a:r>
            <a:r>
              <a:rPr lang="en-US" smtClean="0"/>
              <a:t>, yellow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661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7239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Announcements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79248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</a:t>
            </a:r>
            <a:r>
              <a:rPr lang="en-US" sz="2800" dirty="0" smtClean="0"/>
              <a:t>and 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period 100%s </a:t>
            </a: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Testing schedule  </a:t>
            </a:r>
          </a:p>
          <a:p>
            <a:pPr eaLnBrk="1" hangingPunct="1"/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and 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Grade slips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dirty="0" smtClean="0"/>
              <a:t>Unit 6: Guiding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229600" cy="46482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Why do cells have to reproduce?</a:t>
            </a:r>
          </a:p>
          <a:p>
            <a:r>
              <a:rPr lang="en-US" sz="3200" b="1" dirty="0" smtClean="0">
                <a:solidFill>
                  <a:schemeClr val="tx2"/>
                </a:solidFill>
              </a:rPr>
              <a:t>How do cells reproduce and replace dying cells and allow an organism to grow?</a:t>
            </a:r>
          </a:p>
          <a:p>
            <a:r>
              <a:rPr lang="en-US" sz="3200" b="1" dirty="0" smtClean="0"/>
              <a:t>What is cancer and what causes cancer?</a:t>
            </a:r>
          </a:p>
          <a:p>
            <a:r>
              <a:rPr lang="en-US" sz="3200" b="1" dirty="0" smtClean="0"/>
              <a:t>Why do children have features of both of their parents?</a:t>
            </a:r>
          </a:p>
          <a:p>
            <a:r>
              <a:rPr lang="en-US" sz="3200" b="1" dirty="0" smtClean="0"/>
              <a:t>Why do siblings (except identical twins) have different features?</a:t>
            </a:r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SPI &amp;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SPI 3210.1.6 </a:t>
            </a:r>
            <a:r>
              <a:rPr lang="en-US" sz="3200" dirty="0" smtClean="0"/>
              <a:t>Determine the relationship between cell growth and cell reproduction. 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SWBAT explain the purpose of mitosis</a:t>
            </a:r>
          </a:p>
          <a:p>
            <a:r>
              <a:rPr lang="en-US" sz="3200" dirty="0" smtClean="0"/>
              <a:t>SWBAT summarize the events of each phase of mitosis</a:t>
            </a:r>
          </a:p>
          <a:p>
            <a:r>
              <a:rPr lang="en-US" sz="3200" dirty="0" smtClean="0"/>
              <a:t>SWBAT identify the phases of mitosis based on a figure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Mitosis </a:t>
            </a:r>
            <a:r>
              <a:rPr lang="en-US" dirty="0" smtClean="0"/>
              <a:t>and </a:t>
            </a:r>
            <a:r>
              <a:rPr lang="en-US" dirty="0" err="1" smtClean="0"/>
              <a:t>Cytokinesis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724400"/>
            <a:ext cx="335781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819400"/>
            <a:ext cx="380245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457200"/>
            <a:ext cx="31242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391400" cy="4846320"/>
          </a:xfrm>
        </p:spPr>
        <p:txBody>
          <a:bodyPr>
            <a:noAutofit/>
          </a:bodyPr>
          <a:lstStyle/>
          <a:p>
            <a:r>
              <a:rPr lang="en-US" sz="2900" dirty="0" smtClean="0"/>
              <a:t>The cell cycle is how all non-reproductive cells grow, divide and reproduce</a:t>
            </a:r>
          </a:p>
          <a:p>
            <a:pPr lvl="1"/>
            <a:r>
              <a:rPr lang="en-US" sz="2700" dirty="0" smtClean="0"/>
              <a:t>Skin cells, muscle cells, blood cells, etc.</a:t>
            </a:r>
          </a:p>
          <a:p>
            <a:r>
              <a:rPr lang="en-US" sz="3000" dirty="0" smtClean="0"/>
              <a:t>There are three stages in the cell cycle</a:t>
            </a:r>
          </a:p>
          <a:p>
            <a:pPr lvl="1"/>
            <a:r>
              <a:rPr lang="en-US" sz="2700" dirty="0" err="1" smtClean="0"/>
              <a:t>Interphase</a:t>
            </a:r>
            <a:endParaRPr lang="en-US" sz="2700" dirty="0" smtClean="0"/>
          </a:p>
          <a:p>
            <a:pPr lvl="1"/>
            <a:r>
              <a:rPr lang="en-US" sz="2700" dirty="0" smtClean="0"/>
              <a:t>Mitosis</a:t>
            </a:r>
          </a:p>
          <a:p>
            <a:pPr lvl="1"/>
            <a:r>
              <a:rPr lang="en-US" sz="2700" dirty="0" err="1" smtClean="0"/>
              <a:t>Cytokinesis</a:t>
            </a:r>
            <a:endParaRPr lang="en-US" sz="2700" dirty="0" smtClean="0"/>
          </a:p>
          <a:p>
            <a:r>
              <a:rPr lang="en-US" sz="2900" dirty="0" smtClean="0"/>
              <a:t>At the end of the cell cycle, two identical daughter cells have been formed</a:t>
            </a: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Mitosis: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b="1" dirty="0" smtClean="0"/>
              <a:t>Key Point 1: </a:t>
            </a:r>
            <a:r>
              <a:rPr lang="en-US" sz="3200" dirty="0" smtClean="0"/>
              <a:t>The purpose of mitosis is to </a:t>
            </a:r>
            <a:r>
              <a:rPr lang="en-US" sz="3200" b="1" u="sng" dirty="0" smtClean="0">
                <a:solidFill>
                  <a:schemeClr val="tx2"/>
                </a:solidFill>
              </a:rPr>
              <a:t>divide the cell’s nucleus and genetic material </a:t>
            </a:r>
            <a:r>
              <a:rPr lang="en-US" sz="3200" dirty="0" smtClean="0"/>
              <a:t>(DNA) among the two new daughter cells</a:t>
            </a:r>
          </a:p>
          <a:p>
            <a:pPr lvl="1"/>
            <a:r>
              <a:rPr lang="en-US" sz="3000" dirty="0" smtClean="0"/>
              <a:t>Each cell must have a copy of the same DNA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Mitosis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9416"/>
            <a:ext cx="7696200" cy="4846320"/>
          </a:xfrm>
        </p:spPr>
        <p:txBody>
          <a:bodyPr/>
          <a:lstStyle/>
          <a:p>
            <a:pPr marL="609600" indent="-609600"/>
            <a:r>
              <a:rPr lang="en-US" sz="3200" dirty="0"/>
              <a:t>There are four </a:t>
            </a:r>
            <a:r>
              <a:rPr lang="en-US" sz="3200" dirty="0" smtClean="0"/>
              <a:t>sub- phases </a:t>
            </a:r>
            <a:r>
              <a:rPr lang="en-US" sz="3200" dirty="0"/>
              <a:t>of </a:t>
            </a:r>
            <a:r>
              <a:rPr lang="en-US" sz="3200" dirty="0" smtClean="0"/>
              <a:t>mitosis</a:t>
            </a:r>
          </a:p>
          <a:p>
            <a:pPr marL="856488" lvl="1" indent="-609600"/>
            <a:r>
              <a:rPr lang="en-US" sz="2800" b="1" u="sng" dirty="0" smtClean="0">
                <a:solidFill>
                  <a:schemeClr val="tx2"/>
                </a:solidFill>
              </a:rPr>
              <a:t>Prophase </a:t>
            </a: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sz="2800" b="1" u="sng" dirty="0" smtClean="0">
                <a:solidFill>
                  <a:schemeClr val="tx2"/>
                </a:solidFill>
              </a:rPr>
              <a:t>Metaphase </a:t>
            </a: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sz="2800" b="1" u="sng" dirty="0" smtClean="0">
                <a:solidFill>
                  <a:schemeClr val="tx2"/>
                </a:solidFill>
              </a:rPr>
              <a:t>Anaphase </a:t>
            </a: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sz="2800" b="1" u="sng" dirty="0" err="1" smtClean="0">
                <a:solidFill>
                  <a:schemeClr val="tx2"/>
                </a:solidFill>
              </a:rPr>
              <a:t>Telophase</a:t>
            </a:r>
            <a:endParaRPr lang="en-US" sz="2800" b="1" u="sng" dirty="0">
              <a:solidFill>
                <a:schemeClr val="tx2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429000"/>
            <a:ext cx="443231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904</Words>
  <Application>Microsoft Office PowerPoint</Application>
  <PresentationFormat>On-screen Show (4:3)</PresentationFormat>
  <Paragraphs>130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Opulent</vt:lpstr>
      <vt:lpstr>Catalyst #3: February 11th, 2015 (5 minutes)</vt:lpstr>
      <vt:lpstr>Agenda</vt:lpstr>
      <vt:lpstr>Announcements </vt:lpstr>
      <vt:lpstr>Unit 6: Guiding Questions</vt:lpstr>
      <vt:lpstr>Today’s SPI &amp; Objectives</vt:lpstr>
      <vt:lpstr>Mitosis and Cytokinesis</vt:lpstr>
      <vt:lpstr>Review</vt:lpstr>
      <vt:lpstr>Mitosis: Purpose</vt:lpstr>
      <vt:lpstr>Mitosis</vt:lpstr>
      <vt:lpstr>Prophase</vt:lpstr>
      <vt:lpstr>Metaphase</vt:lpstr>
      <vt:lpstr>Anaphase</vt:lpstr>
      <vt:lpstr>Telophase</vt:lpstr>
      <vt:lpstr>Cytokinesis</vt:lpstr>
      <vt:lpstr>Additional notes: plant cell Cytokinesis</vt:lpstr>
      <vt:lpstr>But ms. Mitchell, how will I remember all this? </vt:lpstr>
      <vt:lpstr>Check for understanding</vt:lpstr>
      <vt:lpstr>Mitosis Video</vt:lpstr>
      <vt:lpstr>Mitosis Graphic Organizer</vt:lpstr>
      <vt:lpstr>Instructions</vt:lpstr>
      <vt:lpstr>Exit Ticket</vt:lpstr>
      <vt:lpstr>Catalyst # 3 1/2: February 11th, 2015 </vt:lpstr>
      <vt:lpstr>Agenda </vt:lpstr>
      <vt:lpstr>Announcements </vt:lpstr>
      <vt:lpstr>Unit 6: Guiding Questions</vt:lpstr>
      <vt:lpstr>SWAT! </vt:lpstr>
      <vt:lpstr>Mitosis: animal and plant cells </vt:lpstr>
    </vt:vector>
  </TitlesOfParts>
  <Company>MCS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Mitosis Video</dc:title>
  <dc:creator>Student128</dc:creator>
  <cp:lastModifiedBy>Unistar</cp:lastModifiedBy>
  <cp:revision>50</cp:revision>
  <dcterms:created xsi:type="dcterms:W3CDTF">2011-11-09T01:56:37Z</dcterms:created>
  <dcterms:modified xsi:type="dcterms:W3CDTF">2015-02-11T15:42:43Z</dcterms:modified>
</cp:coreProperties>
</file>