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4"/>
  </p:notesMasterIdLst>
  <p:sldIdLst>
    <p:sldId id="256" r:id="rId2"/>
    <p:sldId id="257" r:id="rId3"/>
    <p:sldId id="265" r:id="rId4"/>
    <p:sldId id="258" r:id="rId5"/>
    <p:sldId id="260" r:id="rId6"/>
    <p:sldId id="259" r:id="rId7"/>
    <p:sldId id="262" r:id="rId8"/>
    <p:sldId id="273" r:id="rId9"/>
    <p:sldId id="274" r:id="rId10"/>
    <p:sldId id="275" r:id="rId11"/>
    <p:sldId id="276" r:id="rId12"/>
    <p:sldId id="277" r:id="rId13"/>
    <p:sldId id="278" r:id="rId14"/>
    <p:sldId id="279" r:id="rId15"/>
    <p:sldId id="280" r:id="rId16"/>
    <p:sldId id="304" r:id="rId17"/>
    <p:sldId id="282" r:id="rId18"/>
    <p:sldId id="283" r:id="rId19"/>
    <p:sldId id="261" r:id="rId20"/>
    <p:sldId id="308" r:id="rId21"/>
    <p:sldId id="309" r:id="rId22"/>
    <p:sldId id="305"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1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E791153-B0A5-D54B-9FC6-9BBF2618B9EC}" type="datetimeFigureOut">
              <a:rPr lang="en-US"/>
              <a:pPr>
                <a:defRPr/>
              </a:pPr>
              <a:t>8/9/14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A1E76F5-3F71-2A4B-A3AC-D4B5F97F972E}" type="slidenum">
              <a:rPr lang="en-US"/>
              <a:pPr>
                <a:defRPr/>
              </a:pPr>
              <a:t>‹#›</a:t>
            </a:fld>
            <a:endParaRPr lang="en-US"/>
          </a:p>
        </p:txBody>
      </p:sp>
    </p:spTree>
    <p:extLst>
      <p:ext uri="{BB962C8B-B14F-4D97-AF65-F5344CB8AC3E}">
        <p14:creationId xmlns:p14="http://schemas.microsoft.com/office/powerpoint/2010/main" val="4356117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Materials:</a:t>
            </a:r>
            <a:r>
              <a:rPr lang="en-US" baseline="0" dirty="0" smtClean="0">
                <a:latin typeface="Calibri" charset="0"/>
              </a:rPr>
              <a:t> Dixie cups, same brand of coke; bias guided notes; notebook basics </a:t>
            </a:r>
            <a:endParaRPr lang="en-US" dirty="0" smtClean="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Daily </a:t>
            </a:r>
            <a:r>
              <a:rPr lang="en-US" dirty="0">
                <a:latin typeface="Calibri" charset="0"/>
              </a:rPr>
              <a:t>differentiation/student learning choices: </a:t>
            </a:r>
            <a:r>
              <a:rPr lang="en-US" dirty="0" smtClean="0">
                <a:latin typeface="Calibri" charset="0"/>
              </a:rPr>
              <a:t>pull outs during independent</a:t>
            </a:r>
            <a:r>
              <a:rPr lang="en-US" baseline="0" dirty="0" smtClean="0">
                <a:latin typeface="Calibri" charset="0"/>
              </a:rPr>
              <a:t> working time; </a:t>
            </a:r>
            <a:r>
              <a:rPr lang="en-US" baseline="0" dirty="0" err="1" smtClean="0">
                <a:latin typeface="Calibri" charset="0"/>
              </a:rPr>
              <a:t>scaffolded</a:t>
            </a:r>
            <a:r>
              <a:rPr lang="en-US" baseline="0" dirty="0" smtClean="0">
                <a:latin typeface="Calibri" charset="0"/>
              </a:rPr>
              <a:t> release  </a:t>
            </a:r>
            <a:endParaRPr lang="en-US" dirty="0">
              <a:latin typeface="Calibri" charset="0"/>
            </a:endParaRPr>
          </a:p>
          <a:p>
            <a:pPr eaLnBrk="1" hangingPunct="1">
              <a:spcBef>
                <a:spcPct val="0"/>
              </a:spcBef>
            </a:pPr>
            <a:r>
              <a:rPr lang="en-US" dirty="0">
                <a:latin typeface="Calibri" charset="0"/>
              </a:rPr>
              <a:t>Inquiry build-in</a:t>
            </a:r>
            <a:r>
              <a:rPr lang="en-US" dirty="0" smtClean="0">
                <a:latin typeface="Calibri" charset="0"/>
              </a:rPr>
              <a:t>: bias </a:t>
            </a:r>
            <a:endParaRPr lang="en-US" dirty="0">
              <a:latin typeface="Calibri" charset="0"/>
            </a:endParaRPr>
          </a:p>
          <a:p>
            <a:pPr eaLnBrk="1" hangingPunct="1">
              <a:spcBef>
                <a:spcPct val="0"/>
              </a:spcBef>
            </a:pPr>
            <a:r>
              <a:rPr lang="en-US" dirty="0">
                <a:latin typeface="Calibri" charset="0"/>
              </a:rPr>
              <a:t>ACT focus</a:t>
            </a:r>
            <a:r>
              <a:rPr lang="en-US" dirty="0" smtClean="0">
                <a:latin typeface="Calibri" charset="0"/>
              </a:rPr>
              <a:t>: bias practice</a:t>
            </a:r>
            <a:endParaRPr lang="en-US" dirty="0">
              <a:latin typeface="Calibri" charset="0"/>
            </a:endParaRPr>
          </a:p>
          <a:p>
            <a:pPr eaLnBrk="1" hangingPunct="1">
              <a:spcBef>
                <a:spcPct val="0"/>
              </a:spcBef>
            </a:pPr>
            <a:r>
              <a:rPr lang="en-US" dirty="0">
                <a:latin typeface="Calibri" charset="0"/>
              </a:rPr>
              <a:t>Reinforcement: </a:t>
            </a:r>
            <a:r>
              <a:rPr lang="en-US" dirty="0" smtClean="0">
                <a:latin typeface="Calibri" charset="0"/>
              </a:rPr>
              <a:t>Bias practice questions</a:t>
            </a:r>
            <a:endParaRPr lang="en-US" dirty="0">
              <a:latin typeface="Calibri" charset="0"/>
            </a:endParaRPr>
          </a:p>
          <a:p>
            <a:pPr eaLnBrk="1" hangingPunct="1">
              <a:spcBef>
                <a:spcPct val="0"/>
              </a:spcBef>
            </a:pPr>
            <a:r>
              <a:rPr lang="en-US" dirty="0">
                <a:latin typeface="Calibri" charset="0"/>
              </a:rPr>
              <a:t>EOC/Unit assessment connection: </a:t>
            </a:r>
            <a:r>
              <a:rPr lang="en-US" dirty="0" smtClean="0">
                <a:latin typeface="Calibri" charset="0"/>
              </a:rPr>
              <a:t>Bias practice questions</a:t>
            </a:r>
            <a:endParaRPr lang="en-US" dirty="0">
              <a:latin typeface="Calibri" charset="0"/>
            </a:endParaRPr>
          </a:p>
          <a:p>
            <a:pPr eaLnBrk="1" hangingPunct="1">
              <a:spcBef>
                <a:spcPct val="0"/>
              </a:spcBef>
            </a:pPr>
            <a:r>
              <a:rPr lang="en-US" dirty="0">
                <a:latin typeface="Calibri" charset="0"/>
              </a:rPr>
              <a:t>CFUs/Higher order questioning: </a:t>
            </a:r>
            <a:r>
              <a:rPr lang="en-US" dirty="0" smtClean="0">
                <a:latin typeface="Calibri" charset="0"/>
              </a:rPr>
              <a:t>During whole class bias</a:t>
            </a:r>
            <a:r>
              <a:rPr lang="en-US" baseline="0" dirty="0" smtClean="0">
                <a:latin typeface="Calibri" charset="0"/>
              </a:rPr>
              <a:t> scenario practice </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Lesson topic: </a:t>
            </a:r>
            <a:r>
              <a:rPr lang="en-US" dirty="0" smtClean="0">
                <a:latin typeface="Calibri" charset="0"/>
              </a:rPr>
              <a:t>Experimental</a:t>
            </a:r>
            <a:r>
              <a:rPr lang="en-US" baseline="0" dirty="0" smtClean="0">
                <a:latin typeface="Calibri" charset="0"/>
              </a:rPr>
              <a:t> Bias </a:t>
            </a:r>
            <a:endParaRPr lang="en-US" dirty="0">
              <a:latin typeface="Calibri" charset="0"/>
            </a:endParaRPr>
          </a:p>
          <a:p>
            <a:pPr eaLnBrk="1" hangingPunct="1">
              <a:spcBef>
                <a:spcPct val="0"/>
              </a:spcBef>
            </a:pPr>
            <a:r>
              <a:rPr lang="en-US" dirty="0">
                <a:latin typeface="Calibri" charset="0"/>
              </a:rPr>
              <a:t>Classwork: </a:t>
            </a:r>
            <a:r>
              <a:rPr lang="en-US" dirty="0" smtClean="0">
                <a:latin typeface="Calibri" charset="0"/>
              </a:rPr>
              <a:t>INS set-up, Kroger coke demo,  Intro</a:t>
            </a:r>
            <a:r>
              <a:rPr lang="en-US" baseline="0" dirty="0" smtClean="0">
                <a:latin typeface="Calibri" charset="0"/>
              </a:rPr>
              <a:t> to bias, Bias identification practice, </a:t>
            </a:r>
          </a:p>
          <a:p>
            <a:pPr eaLnBrk="1" hangingPunct="1">
              <a:spcBef>
                <a:spcPct val="0"/>
              </a:spcBef>
            </a:pPr>
            <a:r>
              <a:rPr lang="en-US" dirty="0" smtClean="0">
                <a:latin typeface="Calibri" charset="0"/>
              </a:rPr>
              <a:t>Homework</a:t>
            </a:r>
            <a:r>
              <a:rPr lang="en-US" dirty="0">
                <a:latin typeface="Calibri" charset="0"/>
              </a:rPr>
              <a:t>: </a:t>
            </a:r>
            <a:r>
              <a:rPr lang="en-US" dirty="0" smtClean="0">
                <a:latin typeface="Calibri" charset="0"/>
              </a:rPr>
              <a:t>Interactive Notebook set-up </a:t>
            </a: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D14D5A7-1B9A-9249-8577-DE21C62C47F5}" type="slidenum">
              <a:rPr lang="en-US" sz="1200"/>
              <a:pPr eaLnBrk="1" fontAlgn="base" hangingPunct="1">
                <a:spcBef>
                  <a:spcPct val="0"/>
                </a:spcBef>
                <a:spcAft>
                  <a:spcPct val="0"/>
                </a:spcAft>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6FDA8-C603-CE40-8B50-CD56D1619602}" type="slidenum">
              <a:rPr lang="en-US"/>
              <a:pPr/>
              <a:t>15</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r>
              <a:rPr lang="en-US"/>
              <a:t>You may want to highlight that there are plenty of examples of both good and bad research done by all of these groups. A careful understanding of the interests and funding sources of research will give you an idea of what the bias might be if the research is biased. However, even if a scientist has an interest in getting certain results it does not mean that their research will be biased. If they are a good scientist, they will be true to the scientific process and they will design good experiments and report data honestly, regardless of their interests.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Only observes students in the smoking parking lot</a:t>
            </a:r>
          </a:p>
          <a:p>
            <a:r>
              <a:rPr lang="en-US" dirty="0" smtClean="0"/>
              <a:t>Type: Sampling</a:t>
            </a:r>
          </a:p>
          <a:p>
            <a:r>
              <a:rPr lang="en-US" dirty="0" smtClean="0"/>
              <a:t>Effects:</a:t>
            </a:r>
            <a:r>
              <a:rPr lang="en-US" baseline="0" dirty="0" smtClean="0"/>
              <a:t> Might seem like more students smoke than really do at the high school </a:t>
            </a:r>
            <a:endParaRPr lang="en-US" dirty="0"/>
          </a:p>
        </p:txBody>
      </p:sp>
      <p:sp>
        <p:nvSpPr>
          <p:cNvPr id="4" name="Slide Number Placeholder 3"/>
          <p:cNvSpPr>
            <a:spLocks noGrp="1"/>
          </p:cNvSpPr>
          <p:nvPr>
            <p:ph type="sldNum" sz="quarter" idx="10"/>
          </p:nvPr>
        </p:nvSpPr>
        <p:spPr/>
        <p:txBody>
          <a:bodyPr/>
          <a:lstStyle/>
          <a:p>
            <a:pPr>
              <a:defRPr/>
            </a:pPr>
            <a:fld id="{4A1E76F5-3F71-2A4B-A3AC-D4B5F97F972E}" type="slidenum">
              <a:rPr lang="en-US" smtClean="0"/>
              <a:pPr>
                <a:defRPr/>
              </a:pPr>
              <a:t>17</a:t>
            </a:fld>
            <a:endParaRPr lang="en-US"/>
          </a:p>
        </p:txBody>
      </p:sp>
    </p:spTree>
    <p:extLst>
      <p:ext uri="{BB962C8B-B14F-4D97-AF65-F5344CB8AC3E}">
        <p14:creationId xmlns:p14="http://schemas.microsoft.com/office/powerpoint/2010/main" val="174905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Asks them in front of the</a:t>
            </a:r>
            <a:r>
              <a:rPr lang="en-US" baseline="0" dirty="0" smtClean="0"/>
              <a:t> parents</a:t>
            </a:r>
          </a:p>
          <a:p>
            <a:r>
              <a:rPr lang="en-US" baseline="0" dirty="0" smtClean="0"/>
              <a:t>Type: Measurement (doesn’t </a:t>
            </a:r>
            <a:r>
              <a:rPr lang="en-US" baseline="0" smtClean="0"/>
              <a:t>reflect reality) </a:t>
            </a:r>
            <a:endParaRPr lang="en-US" baseline="0" dirty="0" smtClean="0"/>
          </a:p>
          <a:p>
            <a:r>
              <a:rPr lang="en-US" baseline="0" dirty="0" smtClean="0"/>
              <a:t>Effect: Smaller number</a:t>
            </a:r>
            <a:endParaRPr lang="en-US" dirty="0"/>
          </a:p>
        </p:txBody>
      </p:sp>
      <p:sp>
        <p:nvSpPr>
          <p:cNvPr id="4" name="Slide Number Placeholder 3"/>
          <p:cNvSpPr>
            <a:spLocks noGrp="1"/>
          </p:cNvSpPr>
          <p:nvPr>
            <p:ph type="sldNum" sz="quarter" idx="10"/>
          </p:nvPr>
        </p:nvSpPr>
        <p:spPr/>
        <p:txBody>
          <a:bodyPr/>
          <a:lstStyle/>
          <a:p>
            <a:pPr>
              <a:defRPr/>
            </a:pPr>
            <a:fld id="{4A1E76F5-3F71-2A4B-A3AC-D4B5F97F972E}" type="slidenum">
              <a:rPr lang="en-US" smtClean="0"/>
              <a:pPr>
                <a:defRPr/>
              </a:pPr>
              <a:t>18</a:t>
            </a:fld>
            <a:endParaRPr lang="en-US"/>
          </a:p>
        </p:txBody>
      </p:sp>
    </p:spTree>
    <p:extLst>
      <p:ext uri="{BB962C8B-B14F-4D97-AF65-F5344CB8AC3E}">
        <p14:creationId xmlns:p14="http://schemas.microsoft.com/office/powerpoint/2010/main" val="422374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Because you said that it was Kroger</a:t>
            </a:r>
            <a:r>
              <a:rPr lang="en-US" baseline="0" dirty="0" smtClean="0"/>
              <a:t> brand.</a:t>
            </a:r>
          </a:p>
          <a:p>
            <a:pPr marL="228600" indent="-228600">
              <a:buAutoNum type="arabicPeriod"/>
            </a:pPr>
            <a:r>
              <a:rPr lang="en-US" baseline="0" dirty="0" smtClean="0"/>
              <a:t>No, because those results would not be true. The people participating would have been influenced in some way. </a:t>
            </a:r>
          </a:p>
        </p:txBody>
      </p:sp>
      <p:sp>
        <p:nvSpPr>
          <p:cNvPr id="4" name="Slide Number Placeholder 3"/>
          <p:cNvSpPr>
            <a:spLocks noGrp="1"/>
          </p:cNvSpPr>
          <p:nvPr>
            <p:ph type="sldNum" sz="quarter" idx="10"/>
          </p:nvPr>
        </p:nvSpPr>
        <p:spPr/>
        <p:txBody>
          <a:bodyPr/>
          <a:lstStyle/>
          <a:p>
            <a:pPr>
              <a:defRPr/>
            </a:pPr>
            <a:fld id="{4A1E76F5-3F71-2A4B-A3AC-D4B5F97F972E}" type="slidenum">
              <a:rPr lang="en-US" smtClean="0"/>
              <a:pPr>
                <a:defRPr/>
              </a:pPr>
              <a:t>7</a:t>
            </a:fld>
            <a:endParaRPr lang="en-US"/>
          </a:p>
        </p:txBody>
      </p:sp>
    </p:spTree>
    <p:extLst>
      <p:ext uri="{BB962C8B-B14F-4D97-AF65-F5344CB8AC3E}">
        <p14:creationId xmlns:p14="http://schemas.microsoft.com/office/powerpoint/2010/main" val="23552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20BB4-0BC2-574E-A452-434EBDDBA2AF}" type="slidenum">
              <a:rPr lang="en-US"/>
              <a:pPr/>
              <a:t>8</a:t>
            </a:fld>
            <a:endParaRPr lang="en-US"/>
          </a:p>
        </p:txBody>
      </p:sp>
      <p:sp>
        <p:nvSpPr>
          <p:cNvPr id="4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5B366-7C0B-8B41-AB7B-68E79E629AF3}" type="slidenum">
              <a:rPr lang="en-US"/>
              <a:pPr/>
              <a:t>9</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765AB-4EEE-0246-A976-F499693956C2}" type="slidenum">
              <a:rPr lang="en-US"/>
              <a:pPr/>
              <a:t>10</a:t>
            </a:fld>
            <a:endParaRPr lang="en-US"/>
          </a:p>
        </p:txBody>
      </p:sp>
      <p:sp>
        <p:nvSpPr>
          <p:cNvPr id="532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bwMode="auto">
          <a:xfrm>
            <a:off x="914920" y="4343713"/>
            <a:ext cx="5028161" cy="4113862"/>
          </a:xfrm>
          <a:prstGeom prst="rect">
            <a:avLst/>
          </a:prstGeom>
          <a:solidFill>
            <a:srgbClr val="FFFFFF"/>
          </a:solidFill>
          <a:ln>
            <a:solidFill>
              <a:srgbClr val="000000"/>
            </a:solidFill>
            <a:miter lim="800000"/>
            <a:headEnd/>
            <a:tailEnd/>
          </a:ln>
        </p:spPr>
        <p:txBody>
          <a:bodyPr lIns="91119" tIns="45559" rIns="91119" bIns="45559"/>
          <a:lstStyle/>
          <a:p>
            <a:r>
              <a:rPr lang="en-US">
                <a:cs typeface="Times New Roman" charset="0"/>
              </a:rPr>
              <a:t>Discuss these examples to help explain the way these different factors can cause sampling bias.</a:t>
            </a:r>
          </a:p>
          <a:p>
            <a:r>
              <a:rPr lang="en-US">
                <a:cs typeface="Times New Roman" charset="0"/>
              </a:rPr>
              <a:t> </a:t>
            </a:r>
          </a:p>
          <a:p>
            <a:r>
              <a:rPr lang="en-US">
                <a:cs typeface="Times New Roman" charset="0"/>
              </a:rPr>
              <a:t>Sample Size: </a:t>
            </a:r>
          </a:p>
          <a:p>
            <a:r>
              <a:rPr lang="en-US">
                <a:cs typeface="Times New Roman" charset="0"/>
              </a:rPr>
              <a:t>Ex. To determine the average height of students in this classroom, how many students should I measure to get the best estimate? If I only measure 3 will my mean be accurate? </a:t>
            </a:r>
          </a:p>
          <a:p>
            <a:r>
              <a:rPr lang="en-US">
                <a:cs typeface="Times New Roman" charset="0"/>
              </a:rPr>
              <a:t> </a:t>
            </a:r>
          </a:p>
          <a:p>
            <a:r>
              <a:rPr lang="en-US">
                <a:cs typeface="Times New Roman" charset="0"/>
              </a:rPr>
              <a:t>Sample Selection: </a:t>
            </a:r>
          </a:p>
          <a:p>
            <a:r>
              <a:rPr lang="en-US">
                <a:cs typeface="Times New Roman" charset="0"/>
              </a:rPr>
              <a:t>Factors such as location, age, gender, ethnicity, nationality and living environment can affect the data gathered for a sample. A good experiment controls for these factors by using a random sample or by limiting the question asked to the specific group represented by the sample.</a:t>
            </a:r>
          </a:p>
          <a:p>
            <a:r>
              <a:rPr lang="en-US">
                <a:cs typeface="Times New Roman" charset="0"/>
              </a:rPr>
              <a:t> </a:t>
            </a:r>
          </a:p>
          <a:p>
            <a:r>
              <a:rPr lang="en-US">
                <a:cs typeface="Times New Roman" charset="0"/>
              </a:rPr>
              <a:t>Random sample = Samples drawn in such a way that every individual has an equal likelihood of being selected. </a:t>
            </a:r>
          </a:p>
          <a:p>
            <a:r>
              <a:rPr lang="en-US">
                <a:cs typeface="Times New Roman" charset="0"/>
              </a:rPr>
              <a:t> </a:t>
            </a:r>
          </a:p>
          <a:p>
            <a:r>
              <a:rPr lang="en-US">
                <a:cs typeface="Times New Roman" charset="0"/>
              </a:rPr>
              <a:t>Example of random sample: Rolling dice, flipping a coin</a:t>
            </a:r>
          </a:p>
          <a:p>
            <a:r>
              <a:rPr lang="en-US">
                <a:cs typeface="Times New Roman" charset="0"/>
              </a:rPr>
              <a:t> </a:t>
            </a:r>
          </a:p>
          <a:p>
            <a:r>
              <a:rPr lang="en-US">
                <a:cs typeface="Times New Roman" charset="0"/>
              </a:rPr>
              <a:t>Example of sample selection bias: </a:t>
            </a:r>
          </a:p>
          <a:p>
            <a:r>
              <a:rPr lang="en-US">
                <a:cs typeface="Times New Roman" charset="0"/>
              </a:rPr>
              <a:t>I want to find the average height of students in the classroom. I notice a list of students that are to be excused early because they are on the basketball team and have a game. I decide to use this list to pick the students that will be in my sample. How might this method of selecting my sample bias my estimate of average height? </a:t>
            </a:r>
          </a:p>
          <a:p>
            <a:r>
              <a:rPr lang="en-US">
                <a:cs typeface="Times New Roman" charset="0"/>
              </a:rPr>
              <a:t> </a:t>
            </a:r>
          </a:p>
          <a:p>
            <a:r>
              <a:rPr lang="en-US">
                <a:cs typeface="Times New Roman" charset="0"/>
                <a:sym typeface="Symbol" charset="0"/>
              </a:rPr>
              <a:t></a:t>
            </a:r>
            <a:r>
              <a:rPr lang="en-US">
                <a:cs typeface="Times New Roman" charset="0"/>
              </a:rPr>
              <a:t> </a:t>
            </a:r>
            <a:r>
              <a:rPr lang="en-US" i="1">
                <a:cs typeface="Times New Roman" charset="0"/>
              </a:rPr>
              <a:t>What are factors that contribute to sampling bias?</a:t>
            </a:r>
            <a:endParaRPr lang="en-US">
              <a:cs typeface="Times New Roman" charset="0"/>
            </a:endParaRPr>
          </a:p>
          <a:p>
            <a:r>
              <a:rPr lang="en-US" i="1">
                <a:cs typeface="Times New Roman" charset="0"/>
              </a:rPr>
              <a:t> </a:t>
            </a:r>
            <a:endParaRPr lang="en-US">
              <a:cs typeface="Times New Roman" charset="0"/>
            </a:endParaRPr>
          </a:p>
          <a:p>
            <a:r>
              <a:rPr lang="en-US">
                <a:cs typeface="Times New Roman" charset="0"/>
                <a:sym typeface="Symbol" charset="0"/>
              </a:rPr>
              <a:t></a:t>
            </a:r>
            <a:r>
              <a:rPr lang="en-US">
                <a:cs typeface="Times New Roman" charset="0"/>
              </a:rPr>
              <a:t> </a:t>
            </a:r>
            <a:r>
              <a:rPr lang="en-US" i="1">
                <a:cs typeface="Times New Roman" charset="0"/>
              </a:rPr>
              <a:t>What are some ways to minimize sampling bias?</a:t>
            </a: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54ACC-CEA0-9744-8EF1-72746E381E7F}" type="slidenum">
              <a:rPr lang="en-US"/>
              <a:pPr/>
              <a:t>11</a:t>
            </a:fld>
            <a:endParaRPr lang="en-US"/>
          </a:p>
        </p:txBody>
      </p:sp>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bwMode="auto">
          <a:xfrm>
            <a:off x="914920" y="4343713"/>
            <a:ext cx="5028161" cy="4113862"/>
          </a:xfrm>
          <a:prstGeom prst="rect">
            <a:avLst/>
          </a:prstGeom>
          <a:solidFill>
            <a:srgbClr val="FFFFFF"/>
          </a:solidFill>
          <a:ln>
            <a:solidFill>
              <a:srgbClr val="000000"/>
            </a:solidFill>
            <a:miter lim="800000"/>
            <a:headEnd/>
            <a:tailEnd/>
          </a:ln>
        </p:spPr>
        <p:txBody>
          <a:bodyPr lIns="91119" tIns="45559" rIns="91119" bIns="45559"/>
          <a:lstStyle/>
          <a:p>
            <a:r>
              <a:rPr lang="en-US">
                <a:cs typeface="Times New Roman" charset="0"/>
              </a:rPr>
              <a:t>Discuss these examples to help explain the way measurement technique can cause measurement bias. </a:t>
            </a:r>
          </a:p>
          <a:p>
            <a:r>
              <a:rPr lang="en-US">
                <a:cs typeface="Times New Roman" charset="0"/>
              </a:rPr>
              <a:t> </a:t>
            </a:r>
          </a:p>
          <a:p>
            <a:r>
              <a:rPr lang="en-US">
                <a:cs typeface="Times New Roman" charset="0"/>
              </a:rPr>
              <a:t>Use measurement tool correctly </a:t>
            </a:r>
          </a:p>
          <a:p>
            <a:r>
              <a:rPr lang="en-US" b="1">
                <a:cs typeface="Times New Roman" charset="0"/>
              </a:rPr>
              <a:t>Ex.</a:t>
            </a:r>
            <a:r>
              <a:rPr lang="en-US">
                <a:cs typeface="Times New Roman" charset="0"/>
              </a:rPr>
              <a:t> When measuring height, I must be careful to start the measuring tape at exactly at 0, not at 1 cm.</a:t>
            </a:r>
          </a:p>
          <a:p>
            <a:r>
              <a:rPr lang="en-US">
                <a:cs typeface="Times New Roman" charset="0"/>
              </a:rPr>
              <a:t> </a:t>
            </a:r>
          </a:p>
          <a:p>
            <a:r>
              <a:rPr lang="en-US">
                <a:cs typeface="Times New Roman" charset="0"/>
              </a:rPr>
              <a:t>No additions to the environment that will influence results</a:t>
            </a:r>
          </a:p>
          <a:p>
            <a:r>
              <a:rPr lang="en-US" b="1">
                <a:cs typeface="Times New Roman" charset="0"/>
              </a:rPr>
              <a:t>Ex.</a:t>
            </a:r>
            <a:r>
              <a:rPr lang="en-US">
                <a:cs typeface="Times New Roman" charset="0"/>
              </a:rPr>
              <a:t> I take height measurements of everyone in the classroom and let them keep their shoes on. All shoes add height, some more than others, and this will change the measure I get for average height.</a:t>
            </a:r>
          </a:p>
          <a:p>
            <a:r>
              <a:rPr lang="en-US">
                <a:cs typeface="Times New Roman" charset="0"/>
              </a:rPr>
              <a:t> </a:t>
            </a:r>
          </a:p>
          <a:p>
            <a:r>
              <a:rPr lang="en-US">
                <a:cs typeface="Times New Roman" charset="0"/>
              </a:rPr>
              <a:t>Experiment designed to separate out the affect of multiple factors</a:t>
            </a:r>
          </a:p>
          <a:p>
            <a:r>
              <a:rPr lang="en-US" b="1">
                <a:cs typeface="Times New Roman" charset="0"/>
              </a:rPr>
              <a:t>Ex.</a:t>
            </a:r>
            <a:r>
              <a:rPr lang="en-US">
                <a:cs typeface="Times New Roman" charset="0"/>
              </a:rPr>
              <a:t> I propose the hypothesis that students that sleep more than 7 hours the night before a test will perform better on the test. I ask students to report how much sleep they received the night before on their tests and compare this with their test scores. I do not ask or control for other factors such as how much each student studied or whether they ate breakfast. How can I know that any trend I observe is reflective of how much sleep they received and not other factors? </a:t>
            </a:r>
          </a:p>
          <a:p>
            <a:r>
              <a:rPr lang="en-US">
                <a:cs typeface="Times New Roman" charset="0"/>
              </a:rPr>
              <a:t> </a:t>
            </a:r>
          </a:p>
          <a:p>
            <a:r>
              <a:rPr lang="en-US">
                <a:cs typeface="Times New Roman" charset="0"/>
                <a:sym typeface="Symbol" charset="0"/>
              </a:rPr>
              <a:t></a:t>
            </a:r>
            <a:r>
              <a:rPr lang="en-US">
                <a:cs typeface="Times New Roman" charset="0"/>
              </a:rPr>
              <a:t> </a:t>
            </a:r>
            <a:r>
              <a:rPr lang="en-US" i="1">
                <a:cs typeface="Times New Roman" charset="0"/>
              </a:rPr>
              <a:t>What are 3 factors that contribute to measurement bias?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D9F70-C37E-6F40-958A-D35E34D45274}" type="slidenum">
              <a:rPr lang="en-US"/>
              <a:pPr/>
              <a:t>12</a:t>
            </a:fld>
            <a:endParaRPr lang="en-US"/>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r>
              <a:rPr lang="en-US">
                <a:cs typeface="Times New Roman" charset="0"/>
              </a:rPr>
              <a:t>The scientific community has long recognized that bias can be found in scientific studies either by unintentional mistakes on the part of scientist or by intentional attempts to make data show a particular, desired result. There are several </a:t>
            </a:r>
            <a:r>
              <a:rPr lang="ja-JP" altLang="en-US">
                <a:latin typeface="Arial"/>
                <a:cs typeface="Times New Roman" charset="0"/>
              </a:rPr>
              <a:t>“</a:t>
            </a:r>
            <a:r>
              <a:rPr lang="en-US">
                <a:cs typeface="Times New Roman" charset="0"/>
              </a:rPr>
              <a:t>rules</a:t>
            </a:r>
            <a:r>
              <a:rPr lang="ja-JP" altLang="en-US">
                <a:latin typeface="Arial"/>
                <a:cs typeface="Times New Roman" charset="0"/>
              </a:rPr>
              <a:t>”</a:t>
            </a:r>
            <a:r>
              <a:rPr lang="en-US">
                <a:cs typeface="Times New Roman" charset="0"/>
              </a:rPr>
              <a:t> or procedures used by the scientific community to eliminate (or at least reduce) bias in science. These procedures include independent duplication and confirmation by others and the requirement for publication in a peer-reviewed journal. </a:t>
            </a:r>
          </a:p>
          <a:p>
            <a:r>
              <a:rPr lang="en-US">
                <a:cs typeface="Times New Roman" charset="0"/>
              </a:rPr>
              <a:t> </a:t>
            </a:r>
          </a:p>
          <a:p>
            <a:r>
              <a:rPr lang="en-US">
                <a:cs typeface="Times New Roman" charset="0"/>
                <a:sym typeface="Symbol" charset="0"/>
              </a:rPr>
              <a:t></a:t>
            </a:r>
            <a:r>
              <a:rPr lang="en-US">
                <a:cs typeface="Times New Roman" charset="0"/>
              </a:rPr>
              <a:t> </a:t>
            </a:r>
            <a:r>
              <a:rPr lang="en-US" i="1">
                <a:cs typeface="Times New Roman" charset="0"/>
              </a:rPr>
              <a:t>What measures does the scientific community take to minimize bias in science?</a:t>
            </a:r>
            <a:r>
              <a:rPr lang="en-US">
                <a:cs typeface="Times New Roman"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1D30A-AF62-0A44-86DB-084EC157E59B}" type="slidenum">
              <a:rPr lang="en-US"/>
              <a:pPr/>
              <a:t>13</a:t>
            </a:fld>
            <a:endParaRPr lang="en-US"/>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r>
              <a:rPr lang="en-US">
                <a:cs typeface="Times New Roman" charset="0"/>
                <a:sym typeface="Symbol" charset="0"/>
              </a:rPr>
              <a:t></a:t>
            </a:r>
            <a:r>
              <a:rPr lang="en-US">
                <a:cs typeface="Times New Roman" charset="0"/>
              </a:rPr>
              <a:t> </a:t>
            </a:r>
            <a:r>
              <a:rPr lang="en-US" i="1">
                <a:cs typeface="Times New Roman" charset="0"/>
              </a:rPr>
              <a:t>What are some clues that scientific information you are reading is biased?</a:t>
            </a:r>
            <a:endParaRPr lang="en-US">
              <a:cs typeface="Times New Roman" charset="0"/>
            </a:endParaRP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4B94E-CB33-9940-8CED-D3A9EA566B12}" type="slidenum">
              <a:rPr lang="en-US"/>
              <a:pPr/>
              <a:t>14</a:t>
            </a:fld>
            <a:endParaRPr lang="en-US"/>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r>
              <a:rPr lang="en-US" dirty="0">
                <a:cs typeface="Times New Roman" charset="0"/>
              </a:rPr>
              <a:t>Discuss examples for evidence of bias. </a:t>
            </a:r>
          </a:p>
          <a:p>
            <a:r>
              <a:rPr lang="en-US" dirty="0">
                <a:cs typeface="Times New Roman" charset="0"/>
              </a:rPr>
              <a:t> </a:t>
            </a:r>
          </a:p>
          <a:p>
            <a:r>
              <a:rPr lang="en-US" dirty="0">
                <a:cs typeface="Times New Roman" charset="0"/>
              </a:rPr>
              <a:t>1. Emotional appeal – gives emotional reasons for believing or not believing the scientific </a:t>
            </a:r>
          </a:p>
          <a:p>
            <a:r>
              <a:rPr lang="en-US" dirty="0">
                <a:cs typeface="Times New Roman" charset="0"/>
              </a:rPr>
              <a:t>conclusions. </a:t>
            </a:r>
            <a:r>
              <a:rPr lang="ja-JP" altLang="en-US" dirty="0">
                <a:latin typeface="Arial"/>
                <a:cs typeface="Times New Roman" charset="0"/>
              </a:rPr>
              <a:t>“</a:t>
            </a:r>
            <a:r>
              <a:rPr lang="en-US" dirty="0">
                <a:cs typeface="Times New Roman" charset="0"/>
              </a:rPr>
              <a:t>People will senselessly die unless we use </a:t>
            </a:r>
            <a:r>
              <a:rPr lang="en-US" dirty="0" err="1">
                <a:cs typeface="Times New Roman" charset="0"/>
              </a:rPr>
              <a:t>Vacinax</a:t>
            </a:r>
            <a:r>
              <a:rPr lang="en-US" dirty="0">
                <a:cs typeface="Times New Roman" charset="0"/>
              </a:rPr>
              <a:t> now!</a:t>
            </a:r>
            <a:r>
              <a:rPr lang="ja-JP" altLang="en-US" dirty="0">
                <a:latin typeface="Arial"/>
                <a:cs typeface="Times New Roman" charset="0"/>
              </a:rPr>
              <a:t>”</a:t>
            </a:r>
            <a:endParaRPr lang="en-US" dirty="0">
              <a:cs typeface="Times New Roman" charset="0"/>
            </a:endParaRPr>
          </a:p>
          <a:p>
            <a:r>
              <a:rPr lang="en-US" dirty="0">
                <a:cs typeface="Times New Roman" charset="0"/>
              </a:rPr>
              <a:t> </a:t>
            </a:r>
          </a:p>
          <a:p>
            <a:r>
              <a:rPr lang="en-US" dirty="0">
                <a:cs typeface="Times New Roman" charset="0"/>
              </a:rPr>
              <a:t>2.</a:t>
            </a:r>
            <a:r>
              <a:rPr lang="ja-JP" altLang="en-US" dirty="0">
                <a:latin typeface="Arial"/>
                <a:cs typeface="Times New Roman" charset="0"/>
              </a:rPr>
              <a:t>“</a:t>
            </a:r>
            <a:r>
              <a:rPr lang="en-US" dirty="0">
                <a:cs typeface="Times New Roman" charset="0"/>
              </a:rPr>
              <a:t>scientifically-proven</a:t>
            </a:r>
            <a:r>
              <a:rPr lang="ja-JP" altLang="en-US" dirty="0">
                <a:latin typeface="Arial"/>
                <a:cs typeface="Times New Roman" charset="0"/>
              </a:rPr>
              <a:t>”</a:t>
            </a:r>
            <a:r>
              <a:rPr lang="en-US" dirty="0">
                <a:cs typeface="Times New Roman" charset="0"/>
              </a:rPr>
              <a:t> – science sets out to disprove, not prove things. Thus anytime </a:t>
            </a:r>
          </a:p>
          <a:p>
            <a:r>
              <a:rPr lang="en-US" dirty="0">
                <a:cs typeface="Times New Roman" charset="0"/>
              </a:rPr>
              <a:t>you encounter the phrase </a:t>
            </a:r>
            <a:r>
              <a:rPr lang="ja-JP" altLang="en-US" dirty="0">
                <a:latin typeface="Arial"/>
                <a:cs typeface="Times New Roman" charset="0"/>
              </a:rPr>
              <a:t>“</a:t>
            </a:r>
            <a:r>
              <a:rPr lang="en-US" dirty="0">
                <a:cs typeface="Times New Roman" charset="0"/>
              </a:rPr>
              <a:t>scientifically-proven</a:t>
            </a:r>
            <a:r>
              <a:rPr lang="ja-JP" altLang="en-US" dirty="0">
                <a:latin typeface="Arial"/>
                <a:cs typeface="Times New Roman" charset="0"/>
              </a:rPr>
              <a:t>”</a:t>
            </a:r>
            <a:r>
              <a:rPr lang="en-US" dirty="0">
                <a:cs typeface="Times New Roman" charset="0"/>
              </a:rPr>
              <a:t>, be suspicious.</a:t>
            </a:r>
          </a:p>
          <a:p>
            <a:r>
              <a:rPr lang="en-US" dirty="0">
                <a:cs typeface="Times New Roman" charset="0"/>
              </a:rPr>
              <a:t> </a:t>
            </a:r>
          </a:p>
          <a:p>
            <a:r>
              <a:rPr lang="en-US" dirty="0">
                <a:cs typeface="Times New Roman" charset="0"/>
              </a:rPr>
              <a:t>3. Identify strong language – </a:t>
            </a:r>
            <a:r>
              <a:rPr lang="ja-JP" altLang="en-US" dirty="0">
                <a:latin typeface="Arial"/>
                <a:cs typeface="Times New Roman" charset="0"/>
              </a:rPr>
              <a:t>“</a:t>
            </a:r>
            <a:r>
              <a:rPr lang="en-US" dirty="0">
                <a:cs typeface="Times New Roman" charset="0"/>
              </a:rPr>
              <a:t>cleanest</a:t>
            </a:r>
            <a:r>
              <a:rPr lang="ja-JP" altLang="en-US" dirty="0">
                <a:latin typeface="Arial"/>
                <a:cs typeface="Times New Roman" charset="0"/>
              </a:rPr>
              <a:t>”</a:t>
            </a:r>
            <a:r>
              <a:rPr lang="en-US" dirty="0">
                <a:cs typeface="Times New Roman" charset="0"/>
              </a:rPr>
              <a:t>, </a:t>
            </a:r>
            <a:r>
              <a:rPr lang="ja-JP" altLang="en-US" dirty="0">
                <a:latin typeface="Arial"/>
                <a:cs typeface="Times New Roman" charset="0"/>
              </a:rPr>
              <a:t>“</a:t>
            </a:r>
            <a:r>
              <a:rPr lang="en-US" dirty="0">
                <a:cs typeface="Times New Roman" charset="0"/>
              </a:rPr>
              <a:t>cheapest</a:t>
            </a:r>
            <a:r>
              <a:rPr lang="ja-JP" altLang="en-US" dirty="0">
                <a:latin typeface="Arial"/>
                <a:cs typeface="Times New Roman" charset="0"/>
              </a:rPr>
              <a:t>”</a:t>
            </a:r>
            <a:r>
              <a:rPr lang="en-US" dirty="0">
                <a:cs typeface="Times New Roman" charset="0"/>
              </a:rPr>
              <a:t>, </a:t>
            </a:r>
            <a:r>
              <a:rPr lang="ja-JP" altLang="en-US" dirty="0">
                <a:latin typeface="Arial"/>
                <a:cs typeface="Times New Roman" charset="0"/>
              </a:rPr>
              <a:t>“</a:t>
            </a:r>
            <a:r>
              <a:rPr lang="en-US" dirty="0">
                <a:cs typeface="Times New Roman" charset="0"/>
              </a:rPr>
              <a:t> most efficient</a:t>
            </a:r>
            <a:r>
              <a:rPr lang="ja-JP" altLang="en-US" dirty="0">
                <a:latin typeface="Arial"/>
                <a:cs typeface="Times New Roman" charset="0"/>
              </a:rPr>
              <a:t>”</a:t>
            </a:r>
            <a:r>
              <a:rPr lang="en-US" dirty="0">
                <a:cs typeface="Times New Roman" charset="0"/>
              </a:rPr>
              <a:t>, </a:t>
            </a:r>
            <a:r>
              <a:rPr lang="ja-JP" altLang="en-US" dirty="0">
                <a:latin typeface="Arial"/>
                <a:cs typeface="Times New Roman" charset="0"/>
              </a:rPr>
              <a:t>“</a:t>
            </a:r>
            <a:r>
              <a:rPr lang="en-US" dirty="0">
                <a:cs typeface="Times New Roman" charset="0"/>
              </a:rPr>
              <a:t>in the world</a:t>
            </a:r>
            <a:r>
              <a:rPr lang="ja-JP" altLang="en-US" dirty="0">
                <a:latin typeface="Arial"/>
                <a:cs typeface="Times New Roman" charset="0"/>
              </a:rPr>
              <a:t>”</a:t>
            </a:r>
            <a:endParaRPr lang="en-US" dirty="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fld id="{49321C09-8205-E34D-BCDC-50A8BBBBEB2C}" type="datetimeFigureOut">
              <a:rPr lang="en-US" smtClean="0"/>
              <a:pPr>
                <a:defRPr/>
              </a:pPr>
              <a:t>8/9/14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D35662-0464-9845-840C-7CEBC04DA218}" type="slidenum">
              <a:rPr lang="en-US" smtClean="0"/>
              <a:pPr>
                <a:defRPr/>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4D5BCB-D277-EE4A-AE25-41B7E3CB3F1C}" type="datetimeFigureOut">
              <a:rPr lang="en-US" smtClean="0"/>
              <a:pPr>
                <a:defRPr/>
              </a:pPr>
              <a:t>8/9/14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F608FE1-1DCF-E04D-9902-0EA723A2BC0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2402A4C4-62FB-7944-9D2D-13E314878717}" type="datetimeFigureOut">
              <a:rPr lang="en-US" smtClean="0"/>
              <a:pPr>
                <a:defRPr/>
              </a:pPr>
              <a:t>8/9/14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D80EAE-92FB-A943-B23D-8E0D09B3AB8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38B33D7A-FD2F-4D48-95E6-80C48D4EDB6B}" type="datetimeFigureOut">
              <a:rPr lang="en-US" smtClean="0"/>
              <a:pPr>
                <a:defRPr/>
              </a:pPr>
              <a:t>8/9/14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1B2FE5-90D1-5F43-9212-A005F60F99B8}" type="slidenum">
              <a:rPr lang="en-US" smtClean="0"/>
              <a:pPr>
                <a:defRPr/>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fld id="{68D569D0-465E-D643-88B6-2A4F4EB9209C}" type="datetimeFigureOut">
              <a:rPr lang="en-US" smtClean="0"/>
              <a:pPr>
                <a:defRPr/>
              </a:pPr>
              <a:t>8/9/14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DCA12A-6E6F-F241-9326-358D70257774}" type="slidenum">
              <a:rPr lang="en-US" smtClean="0"/>
              <a:pPr>
                <a:defRPr/>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7A9182D1-7E57-8844-A0EB-5A76049E0FD6}" type="datetimeFigureOut">
              <a:rPr lang="en-US" smtClean="0"/>
              <a:pPr>
                <a:defRPr/>
              </a:pPr>
              <a:t>8/9/14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305F43-AF2A-2142-BC46-8AB1255BA1D6}"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1C984D6C-358D-0E4E-BA0F-D9CEBB05FFC1}" type="datetimeFigureOut">
              <a:rPr lang="en-US" smtClean="0"/>
              <a:pPr>
                <a:defRPr/>
              </a:pPr>
              <a:t>8/9/14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1216EB-4818-AA46-A84F-DE089DA7C0C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8D569D0-465E-D643-88B6-2A4F4EB9209C}" type="datetimeFigureOut">
              <a:rPr lang="en-US" smtClean="0"/>
              <a:pPr>
                <a:defRPr/>
              </a:pPr>
              <a:t>8/9/14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DCA12A-6E6F-F241-9326-358D7025777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BBF891F7-6894-CF4B-9CDF-A036F3A8AD46}" type="datetimeFigureOut">
              <a:rPr lang="en-US" smtClean="0"/>
              <a:pPr>
                <a:defRPr/>
              </a:pPr>
              <a:t>8/9/14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3B73A4-82B4-CD44-8239-96A5E6E7FF5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256E0A00-5BC6-4040-9EC1-BBC96E46D7F8}" type="datetimeFigureOut">
              <a:rPr lang="en-US" smtClean="0"/>
              <a:pPr>
                <a:defRPr/>
              </a:pPr>
              <a:t>8/9/14</a:t>
            </a:fld>
            <a:endParaRPr lang="en-US"/>
          </a:p>
        </p:txBody>
      </p:sp>
      <p:sp>
        <p:nvSpPr>
          <p:cNvPr id="5" name="Footer Placeholder 4"/>
          <p:cNvSpPr>
            <a:spLocks noGrp="1"/>
          </p:cNvSpPr>
          <p:nvPr>
            <p:ph type="ftr" sz="quarter" idx="11"/>
          </p:nvPr>
        </p:nvSpPr>
        <p:spPr>
          <a:xfrm>
            <a:off x="7238999" y="6356350"/>
            <a:ext cx="1446213" cy="365125"/>
          </a:xfr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66643F00-63A5-E045-9CD6-F0C660FCEA6B}" type="slidenum">
              <a:rPr lang="en-US" smtClean="0"/>
              <a:pPr>
                <a:defRPr/>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5359E8F2-E558-D242-B1FB-2D1DF9DF234E}" type="datetimeFigureOut">
              <a:rPr lang="en-US" smtClean="0"/>
              <a:pPr>
                <a:defRPr/>
              </a:pPr>
              <a:t>8/9/14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E1F447-49C5-044D-9E6C-2E7942F0482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19985E33-44BA-4247-AB46-19CEDBD8418D}" type="datetimeFigureOut">
              <a:rPr lang="en-US" smtClean="0"/>
              <a:pPr>
                <a:defRPr/>
              </a:pPr>
              <a:t>8/9/14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96ECB6E-F558-634C-B148-1EADC42DA7A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68D569D0-465E-D643-88B6-2A4F4EB9209C}" type="datetimeFigureOut">
              <a:rPr lang="en-US" smtClean="0"/>
              <a:pPr>
                <a:defRPr/>
              </a:pPr>
              <a:t>8/9/14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DCA12A-6E6F-F241-9326-358D70257774}" type="slidenum">
              <a:rPr lang="en-US" smtClean="0"/>
              <a:pPr>
                <a:defRPr/>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68D569D0-465E-D643-88B6-2A4F4EB9209C}" type="datetimeFigureOut">
              <a:rPr lang="en-US" smtClean="0"/>
              <a:pPr>
                <a:defRPr/>
              </a:pPr>
              <a:t>8/9/14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DCA12A-6E6F-F241-9326-358D70257774}" type="slidenum">
              <a:rPr lang="en-US" smtClean="0"/>
              <a:pPr>
                <a:defRPr/>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fld id="{68D569D0-465E-D643-88B6-2A4F4EB9209C}" type="datetimeFigureOut">
              <a:rPr lang="en-US" smtClean="0"/>
              <a:pPr>
                <a:defRPr/>
              </a:pPr>
              <a:t>8/9/14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DCA12A-6E6F-F241-9326-358D70257774}" type="slidenum">
              <a:rPr lang="en-US" smtClean="0"/>
              <a:pPr>
                <a:defRPr/>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569D5056-3273-ED49-8720-CF2EA9F076E8}" type="datetimeFigureOut">
              <a:rPr lang="en-US" smtClean="0"/>
              <a:pPr>
                <a:defRPr/>
              </a:pPr>
              <a:t>8/9/14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B08E0DC-61F8-904F-BEFB-87397ACB09F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fld id="{68D569D0-465E-D643-88B6-2A4F4EB9209C}" type="datetimeFigureOut">
              <a:rPr lang="en-US" smtClean="0"/>
              <a:pPr>
                <a:defRPr/>
              </a:pPr>
              <a:t>8/9/14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pPr>
              <a:defRPr/>
            </a:pPr>
            <a:fld id="{15DCA12A-6E6F-F241-9326-358D7025777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endParaRPr lang="en-US">
              <a:latin typeface="Calibri"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endParaRPr lang="en-US">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856773" y="4930775"/>
            <a:ext cx="7239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Clr>
                <a:schemeClr val="bg1"/>
              </a:buClr>
              <a:buFont typeface="Wingdings" charset="0"/>
              <a:buAutoNum type="arabicPeriod"/>
            </a:pPr>
            <a:r>
              <a:rPr lang="en-US" sz="2000" b="0" dirty="0">
                <a:cs typeface="Times New Roman" charset="0"/>
              </a:rPr>
              <a:t>Use a </a:t>
            </a:r>
            <a:r>
              <a:rPr lang="en-US" sz="2000" b="1" u="sng" dirty="0">
                <a:solidFill>
                  <a:srgbClr val="000000"/>
                </a:solidFill>
                <a:cs typeface="Times New Roman" charset="0"/>
              </a:rPr>
              <a:t>RANDOM SAMPLE </a:t>
            </a:r>
            <a:r>
              <a:rPr lang="en-US" sz="2000" b="0" dirty="0">
                <a:cs typeface="Times New Roman" charset="0"/>
              </a:rPr>
              <a:t>=  every individual has an equal likelihood of being chosen. </a:t>
            </a:r>
            <a:endParaRPr lang="en-US" sz="2000" b="0" dirty="0" smtClean="0">
              <a:cs typeface="Times New Roman" charset="0"/>
            </a:endParaRPr>
          </a:p>
          <a:p>
            <a:pPr marL="457200" indent="-457200">
              <a:buClr>
                <a:schemeClr val="bg1"/>
              </a:buClr>
              <a:buFont typeface="Wingdings" charset="0"/>
              <a:buAutoNum type="arabicPeriod"/>
            </a:pPr>
            <a:r>
              <a:rPr lang="en-US" sz="2000" dirty="0" smtClean="0">
                <a:cs typeface="Times New Roman" charset="0"/>
              </a:rPr>
              <a:t>Use a </a:t>
            </a:r>
            <a:r>
              <a:rPr lang="en-US" sz="2000" b="1" u="sng" dirty="0" smtClean="0">
                <a:cs typeface="Times New Roman" charset="0"/>
              </a:rPr>
              <a:t>LARGE SAMPLE </a:t>
            </a:r>
            <a:r>
              <a:rPr lang="en-US" sz="2000" dirty="0" smtClean="0">
                <a:cs typeface="Times New Roman" charset="0"/>
              </a:rPr>
              <a:t>= more reflective of the general population </a:t>
            </a:r>
            <a:endParaRPr lang="en-US" sz="2000" b="0" dirty="0">
              <a:cs typeface="Times New Roman" charset="0"/>
            </a:endParaRPr>
          </a:p>
          <a:p>
            <a:pPr marL="457200" indent="-457200">
              <a:buClr>
                <a:schemeClr val="bg1"/>
              </a:buClr>
              <a:buFont typeface="Wingdings" charset="0"/>
              <a:buNone/>
            </a:pPr>
            <a:endParaRPr lang="en-US" sz="1000" b="0" dirty="0">
              <a:cs typeface="Times New Roman" charset="0"/>
            </a:endParaRPr>
          </a:p>
        </p:txBody>
      </p:sp>
      <p:sp>
        <p:nvSpPr>
          <p:cNvPr id="52227" name="Text Box 3"/>
          <p:cNvSpPr txBox="1">
            <a:spLocks noChangeArrowheads="1"/>
          </p:cNvSpPr>
          <p:nvPr/>
        </p:nvSpPr>
        <p:spPr bwMode="auto">
          <a:xfrm>
            <a:off x="406400" y="1447800"/>
            <a:ext cx="8458200"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buFont typeface="Wingdings" charset="0"/>
              <a:buNone/>
            </a:pPr>
            <a:r>
              <a:rPr lang="en-US" b="1" u="sng" dirty="0">
                <a:solidFill>
                  <a:srgbClr val="000000"/>
                </a:solidFill>
              </a:rPr>
              <a:t>SAMPLE SIZE</a:t>
            </a:r>
            <a:r>
              <a:rPr lang="en-US" dirty="0">
                <a:solidFill>
                  <a:srgbClr val="8D34E0"/>
                </a:solidFill>
              </a:rPr>
              <a:t>:</a:t>
            </a:r>
            <a:r>
              <a:rPr lang="en-US" b="0" dirty="0">
                <a:solidFill>
                  <a:srgbClr val="8D34E0"/>
                </a:solidFill>
              </a:rPr>
              <a:t> Is the sample big enough to get a good average value</a:t>
            </a:r>
            <a:r>
              <a:rPr lang="en-US" b="0" dirty="0" smtClean="0">
                <a:solidFill>
                  <a:srgbClr val="8D34E0"/>
                </a:solidFill>
              </a:rPr>
              <a:t>? (Remember our McDonald’s v. BK)</a:t>
            </a:r>
            <a:endParaRPr lang="en-US" b="0" dirty="0">
              <a:solidFill>
                <a:srgbClr val="8D34E0"/>
              </a:solidFill>
            </a:endParaRPr>
          </a:p>
          <a:p>
            <a:pPr>
              <a:buFont typeface="Wingdings" charset="0"/>
              <a:buNone/>
            </a:pPr>
            <a:r>
              <a:rPr lang="en-US" b="0" dirty="0">
                <a:solidFill>
                  <a:schemeClr val="bg1"/>
                </a:solidFill>
              </a:rPr>
              <a:t>			</a:t>
            </a:r>
            <a:endParaRPr lang="en-US" b="0" i="1" dirty="0">
              <a:solidFill>
                <a:schemeClr val="bg1"/>
              </a:solidFill>
            </a:endParaRPr>
          </a:p>
        </p:txBody>
      </p:sp>
      <p:sp>
        <p:nvSpPr>
          <p:cNvPr id="52228" name="Text Box 4"/>
          <p:cNvSpPr txBox="1">
            <a:spLocks noChangeArrowheads="1"/>
          </p:cNvSpPr>
          <p:nvPr/>
        </p:nvSpPr>
        <p:spPr bwMode="auto">
          <a:xfrm>
            <a:off x="457200" y="2209800"/>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buFont typeface="Wingdings" charset="0"/>
              <a:buNone/>
            </a:pPr>
            <a:r>
              <a:rPr lang="en-US" b="1" u="sng" dirty="0">
                <a:solidFill>
                  <a:srgbClr val="000000"/>
                </a:solidFill>
              </a:rPr>
              <a:t>SELECTION OF SAMPLE</a:t>
            </a:r>
            <a:r>
              <a:rPr lang="en-US" dirty="0">
                <a:solidFill>
                  <a:srgbClr val="8D34E0"/>
                </a:solidFill>
              </a:rPr>
              <a:t>:</a:t>
            </a:r>
            <a:r>
              <a:rPr lang="en-US" b="0" dirty="0">
                <a:solidFill>
                  <a:srgbClr val="8D34E0"/>
                </a:solidFill>
              </a:rPr>
              <a:t> Does the composition of the sample reflect the composition of the population?</a:t>
            </a:r>
          </a:p>
        </p:txBody>
      </p:sp>
      <p:sp>
        <p:nvSpPr>
          <p:cNvPr id="52229" name="Text Box 5"/>
          <p:cNvSpPr txBox="1">
            <a:spLocks noChangeArrowheads="1"/>
          </p:cNvSpPr>
          <p:nvPr/>
        </p:nvSpPr>
        <p:spPr bwMode="auto">
          <a:xfrm>
            <a:off x="200025" y="414338"/>
            <a:ext cx="876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dirty="0">
                <a:solidFill>
                  <a:srgbClr val="FFFF66"/>
                </a:solidFill>
              </a:rPr>
              <a:t>Factors that contribute to sampling bias</a:t>
            </a:r>
          </a:p>
        </p:txBody>
      </p:sp>
      <p:sp>
        <p:nvSpPr>
          <p:cNvPr id="52230" name="Text Box 6"/>
          <p:cNvSpPr txBox="1">
            <a:spLocks noChangeArrowheads="1"/>
          </p:cNvSpPr>
          <p:nvPr/>
        </p:nvSpPr>
        <p:spPr bwMode="auto">
          <a:xfrm>
            <a:off x="0" y="3020065"/>
            <a:ext cx="86868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lvl="1">
              <a:buClr>
                <a:schemeClr val="bg1"/>
              </a:buClr>
              <a:buFont typeface="Wingdings" charset="0"/>
              <a:buNone/>
            </a:pPr>
            <a:r>
              <a:rPr lang="en-US" b="0" dirty="0">
                <a:solidFill>
                  <a:srgbClr val="8D34E0"/>
                </a:solidFill>
                <a:cs typeface="Times New Roman" charset="0"/>
              </a:rPr>
              <a:t>Factors such as location, age, gender, ethnicity, nationality and living </a:t>
            </a:r>
            <a:r>
              <a:rPr lang="en-US" b="0" dirty="0" smtClean="0">
                <a:solidFill>
                  <a:srgbClr val="8D34E0"/>
                </a:solidFill>
                <a:cs typeface="Times New Roman" charset="0"/>
              </a:rPr>
              <a:t>environment </a:t>
            </a:r>
            <a:r>
              <a:rPr lang="en-US" b="0" dirty="0">
                <a:solidFill>
                  <a:srgbClr val="8D34E0"/>
                </a:solidFill>
                <a:cs typeface="Times New Roman" charset="0"/>
              </a:rPr>
              <a:t>can affect the data gathered</a:t>
            </a:r>
            <a:r>
              <a:rPr lang="en-US" b="0" dirty="0" smtClean="0">
                <a:solidFill>
                  <a:srgbClr val="8D34E0"/>
                </a:solidFill>
                <a:cs typeface="Times New Roman" charset="0"/>
              </a:rPr>
              <a:t>. (Memphis vs. Germantown) </a:t>
            </a:r>
            <a:endParaRPr lang="en-US" b="0" dirty="0">
              <a:solidFill>
                <a:srgbClr val="8D34E0"/>
              </a:solidFill>
              <a:cs typeface="Times New Roman" charset="0"/>
            </a:endParaRPr>
          </a:p>
          <a:p>
            <a:pPr lvl="1">
              <a:buClr>
                <a:schemeClr val="bg1"/>
              </a:buClr>
              <a:buFont typeface="Wingdings" charset="0"/>
              <a:buNone/>
            </a:pPr>
            <a:endParaRPr lang="en-US" sz="1800" dirty="0">
              <a:solidFill>
                <a:srgbClr val="8D34E0"/>
              </a:solidFill>
              <a:cs typeface="Times New Roman" charset="0"/>
            </a:endParaRPr>
          </a:p>
          <a:p>
            <a:pPr lvl="1">
              <a:buClr>
                <a:schemeClr val="bg1"/>
              </a:buClr>
              <a:buFont typeface="Wingdings" charset="0"/>
              <a:buNone/>
            </a:pPr>
            <a:r>
              <a:rPr lang="en-US" b="1" dirty="0">
                <a:solidFill>
                  <a:schemeClr val="accent4"/>
                </a:solidFill>
                <a:cs typeface="Times New Roman" charset="0"/>
              </a:rPr>
              <a:t>How to minimize sample selection bias:</a:t>
            </a:r>
          </a:p>
          <a:p>
            <a:pPr>
              <a:buFont typeface="Wingdings" charset="0"/>
              <a:buNone/>
            </a:pPr>
            <a:endParaRPr lang="en-US" dirty="0">
              <a:solidFill>
                <a:schemeClr val="bg1"/>
              </a:solidFill>
            </a:endParaRPr>
          </a:p>
        </p:txBody>
      </p:sp>
    </p:spTree>
    <p:extLst>
      <p:ext uri="{BB962C8B-B14F-4D97-AF65-F5344CB8AC3E}">
        <p14:creationId xmlns:p14="http://schemas.microsoft.com/office/powerpoint/2010/main" val="1845001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050"/>
          <p:cNvSpPr txBox="1">
            <a:spLocks noChangeArrowheads="1"/>
          </p:cNvSpPr>
          <p:nvPr/>
        </p:nvSpPr>
        <p:spPr bwMode="auto">
          <a:xfrm>
            <a:off x="609600" y="319881"/>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dirty="0" smtClean="0">
                <a:solidFill>
                  <a:srgbClr val="FFFF66"/>
                </a:solidFill>
              </a:rPr>
              <a:t>Measurement </a:t>
            </a:r>
            <a:r>
              <a:rPr lang="en-US" sz="3200" dirty="0">
                <a:solidFill>
                  <a:srgbClr val="FFFF66"/>
                </a:solidFill>
              </a:rPr>
              <a:t>Bias</a:t>
            </a:r>
          </a:p>
        </p:txBody>
      </p:sp>
      <p:sp>
        <p:nvSpPr>
          <p:cNvPr id="54275" name="Rectangle 2051"/>
          <p:cNvSpPr>
            <a:spLocks noChangeArrowheads="1"/>
          </p:cNvSpPr>
          <p:nvPr/>
        </p:nvSpPr>
        <p:spPr bwMode="auto">
          <a:xfrm>
            <a:off x="457200" y="1600200"/>
            <a:ext cx="8229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30000"/>
              </a:spcBef>
            </a:pPr>
            <a:r>
              <a:rPr lang="en-US" sz="2800" b="1" u="sng" dirty="0" smtClean="0">
                <a:cs typeface="Times New Roman" charset="0"/>
              </a:rPr>
              <a:t>Measurement Bias </a:t>
            </a:r>
            <a:r>
              <a:rPr lang="en-US" sz="2800" dirty="0" smtClean="0">
                <a:cs typeface="Times New Roman" charset="0"/>
              </a:rPr>
              <a:t>is when the method of data collection is conducted in a way that does not reflect reality. </a:t>
            </a:r>
            <a:r>
              <a:rPr lang="en-US" sz="2800" b="0" dirty="0" smtClean="0">
                <a:cs typeface="Times New Roman" charset="0"/>
              </a:rPr>
              <a:t> </a:t>
            </a:r>
            <a:endParaRPr lang="en-US" sz="2800" b="0" dirty="0">
              <a:cs typeface="Times New Roman" charset="0"/>
            </a:endParaRPr>
          </a:p>
        </p:txBody>
      </p:sp>
      <p:sp>
        <p:nvSpPr>
          <p:cNvPr id="54276" name="Text Box 2052"/>
          <p:cNvSpPr txBox="1">
            <a:spLocks noChangeArrowheads="1"/>
          </p:cNvSpPr>
          <p:nvPr/>
        </p:nvSpPr>
        <p:spPr bwMode="auto">
          <a:xfrm>
            <a:off x="754743" y="2928031"/>
            <a:ext cx="4857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b="1" dirty="0" smtClean="0">
                <a:solidFill>
                  <a:schemeClr val="bg2">
                    <a:lumMod val="50000"/>
                  </a:schemeClr>
                </a:solidFill>
              </a:rPr>
              <a:t>Examples</a:t>
            </a:r>
            <a:r>
              <a:rPr lang="en-US" sz="2800" dirty="0" smtClean="0">
                <a:solidFill>
                  <a:schemeClr val="bg2">
                    <a:lumMod val="50000"/>
                  </a:schemeClr>
                </a:solidFill>
              </a:rPr>
              <a:t>:</a:t>
            </a:r>
            <a:endParaRPr lang="en-US" sz="2800" dirty="0">
              <a:solidFill>
                <a:schemeClr val="bg2">
                  <a:lumMod val="50000"/>
                </a:schemeClr>
              </a:solidFill>
            </a:endParaRPr>
          </a:p>
        </p:txBody>
      </p:sp>
      <p:sp>
        <p:nvSpPr>
          <p:cNvPr id="54277" name="Rectangle 2053"/>
          <p:cNvSpPr>
            <a:spLocks noChangeArrowheads="1"/>
          </p:cNvSpPr>
          <p:nvPr/>
        </p:nvSpPr>
        <p:spPr bwMode="auto">
          <a:xfrm>
            <a:off x="990600" y="3733800"/>
            <a:ext cx="7010400" cy="30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30000"/>
              </a:spcBef>
              <a:buClr>
                <a:schemeClr val="bg1"/>
              </a:buClr>
            </a:pPr>
            <a:r>
              <a:rPr lang="en-US" sz="2800" b="0" dirty="0">
                <a:cs typeface="Times New Roman" charset="0"/>
              </a:rPr>
              <a:t> </a:t>
            </a:r>
            <a:r>
              <a:rPr lang="en-US" sz="2800" b="0" dirty="0" smtClean="0">
                <a:cs typeface="Times New Roman" charset="0"/>
              </a:rPr>
              <a:t>Measurements </a:t>
            </a:r>
            <a:r>
              <a:rPr lang="en-US" sz="2800" b="0" dirty="0">
                <a:cs typeface="Times New Roman" charset="0"/>
              </a:rPr>
              <a:t>taken </a:t>
            </a:r>
            <a:r>
              <a:rPr lang="en-US" sz="2800" b="1" u="sng" dirty="0" smtClean="0">
                <a:cs typeface="Times New Roman" charset="0"/>
              </a:rPr>
              <a:t>inaccurately</a:t>
            </a:r>
            <a:endParaRPr lang="en-US" sz="2800" b="1" i="1" u="sng" dirty="0">
              <a:cs typeface="Times New Roman" charset="0"/>
            </a:endParaRPr>
          </a:p>
          <a:p>
            <a:pPr>
              <a:spcBef>
                <a:spcPct val="30000"/>
              </a:spcBef>
              <a:buClr>
                <a:schemeClr val="bg1"/>
              </a:buClr>
            </a:pPr>
            <a:r>
              <a:rPr lang="en-US" sz="2800" b="0" dirty="0">
                <a:cs typeface="Times New Roman" charset="0"/>
              </a:rPr>
              <a:t>  </a:t>
            </a:r>
            <a:r>
              <a:rPr lang="en-US" sz="2800" b="1" u="sng" dirty="0" smtClean="0">
                <a:cs typeface="Times New Roman" charset="0"/>
              </a:rPr>
              <a:t>Additions </a:t>
            </a:r>
            <a:r>
              <a:rPr lang="en-US" sz="2800" b="0" dirty="0" smtClean="0">
                <a:cs typeface="Times New Roman" charset="0"/>
              </a:rPr>
              <a:t>to </a:t>
            </a:r>
            <a:r>
              <a:rPr lang="en-US" sz="2800" b="0" dirty="0">
                <a:cs typeface="Times New Roman" charset="0"/>
              </a:rPr>
              <a:t>the environment that </a:t>
            </a:r>
            <a:r>
              <a:rPr lang="en-US" sz="2800" b="0" dirty="0" smtClean="0">
                <a:cs typeface="Times New Roman" charset="0"/>
              </a:rPr>
              <a:t>will </a:t>
            </a:r>
            <a:r>
              <a:rPr lang="en-US" sz="2800" b="0" dirty="0">
                <a:cs typeface="Times New Roman" charset="0"/>
              </a:rPr>
              <a:t>influence results</a:t>
            </a:r>
            <a:endParaRPr lang="en-US" sz="2800" b="0" i="1" dirty="0">
              <a:cs typeface="Times New Roman" charset="0"/>
            </a:endParaRPr>
          </a:p>
          <a:p>
            <a:pPr>
              <a:spcBef>
                <a:spcPct val="30000"/>
              </a:spcBef>
              <a:buClr>
                <a:schemeClr val="bg1"/>
              </a:buClr>
            </a:pPr>
            <a:r>
              <a:rPr lang="en-US" sz="2800" b="0" dirty="0">
                <a:cs typeface="Times New Roman" charset="0"/>
              </a:rPr>
              <a:t>  Experiment designed to isolate the 	effect of multiple </a:t>
            </a:r>
            <a:r>
              <a:rPr lang="en-US" sz="2800" b="0" dirty="0" smtClean="0">
                <a:cs typeface="Times New Roman" charset="0"/>
              </a:rPr>
              <a:t>factors (Sleep and Testing) </a:t>
            </a:r>
          </a:p>
          <a:p>
            <a:pPr>
              <a:spcBef>
                <a:spcPct val="30000"/>
              </a:spcBef>
              <a:buClr>
                <a:schemeClr val="bg1"/>
              </a:buClr>
              <a:buFontTx/>
              <a:buChar char="•"/>
            </a:pPr>
            <a:r>
              <a:rPr lang="en-US" sz="2800" b="1" dirty="0" smtClean="0">
                <a:cs typeface="Times New Roman" charset="0"/>
              </a:rPr>
              <a:t>Example: Measuring height</a:t>
            </a:r>
            <a:endParaRPr lang="en-US" sz="2800" b="1" dirty="0">
              <a:cs typeface="Times New Roman" charset="0"/>
            </a:endParaRPr>
          </a:p>
        </p:txBody>
      </p:sp>
    </p:spTree>
    <p:extLst>
      <p:ext uri="{BB962C8B-B14F-4D97-AF65-F5344CB8AC3E}">
        <p14:creationId xmlns:p14="http://schemas.microsoft.com/office/powerpoint/2010/main" val="282743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4045857"/>
            <a:ext cx="8229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solidFill>
                  <a:schemeClr val="accent3"/>
                </a:solidFill>
                <a:cs typeface="Times New Roman" charset="0"/>
              </a:rPr>
              <a:t>Independent duplication </a:t>
            </a:r>
            <a:r>
              <a:rPr lang="en-US" b="0" dirty="0">
                <a:cs typeface="Times New Roman" charset="0"/>
              </a:rPr>
              <a:t>= Two or more scientists from different institutions investigate the same question separately and get similar results.</a:t>
            </a:r>
          </a:p>
          <a:p>
            <a:pPr eaLnBrk="0" hangingPunct="0"/>
            <a:endParaRPr lang="en-US" b="0" dirty="0">
              <a:cs typeface="Times New Roman" charset="0"/>
            </a:endParaRPr>
          </a:p>
          <a:p>
            <a:pPr eaLnBrk="0" hangingPunct="0"/>
            <a:r>
              <a:rPr lang="en-US" dirty="0">
                <a:solidFill>
                  <a:srgbClr val="2397E2"/>
                </a:solidFill>
                <a:cs typeface="Times New Roman" charset="0"/>
              </a:rPr>
              <a:t>Peer-reviewed journal </a:t>
            </a:r>
            <a:r>
              <a:rPr lang="en-US" b="0" dirty="0">
                <a:cs typeface="Times New Roman" charset="0"/>
              </a:rPr>
              <a:t>= A journal that publishes articles only after they have been checked for quality by</a:t>
            </a:r>
            <a:r>
              <a:rPr lang="en-US" dirty="0">
                <a:cs typeface="Times New Roman" charset="0"/>
              </a:rPr>
              <a:t> </a:t>
            </a:r>
            <a:r>
              <a:rPr lang="en-US" b="0" dirty="0">
                <a:cs typeface="Times New Roman" charset="0"/>
              </a:rPr>
              <a:t>several expert, objective scientists from different institutions.</a:t>
            </a:r>
            <a:r>
              <a:rPr lang="en-US" b="0" dirty="0"/>
              <a:t> </a:t>
            </a:r>
          </a:p>
        </p:txBody>
      </p:sp>
      <p:sp>
        <p:nvSpPr>
          <p:cNvPr id="15363" name="Rectangle 3"/>
          <p:cNvSpPr>
            <a:spLocks noChangeArrowheads="1"/>
          </p:cNvSpPr>
          <p:nvPr/>
        </p:nvSpPr>
        <p:spPr bwMode="auto">
          <a:xfrm>
            <a:off x="457200" y="925286"/>
            <a:ext cx="8229600"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0"/>
            <a:r>
              <a:rPr lang="en-US" sz="3200" dirty="0">
                <a:solidFill>
                  <a:schemeClr val="accent3"/>
                </a:solidFill>
              </a:rPr>
              <a:t>In order to avoid bias, the scientific community engages in certain </a:t>
            </a:r>
            <a:r>
              <a:rPr lang="en-US" sz="3200" b="1" u="sng" dirty="0" smtClean="0">
                <a:solidFill>
                  <a:srgbClr val="000000"/>
                </a:solidFill>
              </a:rPr>
              <a:t>quality control </a:t>
            </a:r>
            <a:r>
              <a:rPr lang="en-US" sz="3200" dirty="0" smtClean="0">
                <a:solidFill>
                  <a:schemeClr val="accent3"/>
                </a:solidFill>
              </a:rPr>
              <a:t>measures</a:t>
            </a:r>
            <a:r>
              <a:rPr lang="en-US" sz="3200" dirty="0">
                <a:solidFill>
                  <a:schemeClr val="accent3"/>
                </a:solidFill>
              </a:rPr>
              <a:t>. </a:t>
            </a:r>
          </a:p>
          <a:p>
            <a:pPr algn="ctr">
              <a:spcBef>
                <a:spcPct val="30000"/>
              </a:spcBef>
            </a:pPr>
            <a:endParaRPr lang="en-US" sz="1400" dirty="0">
              <a:cs typeface="Times New Roman" charset="0"/>
            </a:endParaRPr>
          </a:p>
          <a:p>
            <a:pPr>
              <a:spcBef>
                <a:spcPct val="30000"/>
              </a:spcBef>
            </a:pPr>
            <a:r>
              <a:rPr lang="en-US" sz="2800" b="0" dirty="0">
                <a:cs typeface="Times New Roman" charset="0"/>
              </a:rPr>
              <a:t>Results are verified by </a:t>
            </a:r>
            <a:r>
              <a:rPr lang="en-US" sz="2800" b="1" u="sng" dirty="0">
                <a:solidFill>
                  <a:srgbClr val="000000"/>
                </a:solidFill>
                <a:cs typeface="Times New Roman" charset="0"/>
              </a:rPr>
              <a:t>independent </a:t>
            </a:r>
            <a:r>
              <a:rPr lang="en-US" sz="2800" b="1" u="sng" dirty="0" smtClean="0">
                <a:solidFill>
                  <a:srgbClr val="000000"/>
                </a:solidFill>
                <a:cs typeface="Times New Roman" charset="0"/>
              </a:rPr>
              <a:t>duplication (repetition) </a:t>
            </a:r>
            <a:r>
              <a:rPr lang="en-US" sz="2800" b="0" dirty="0" smtClean="0">
                <a:cs typeface="Times New Roman" charset="0"/>
              </a:rPr>
              <a:t>and published </a:t>
            </a:r>
            <a:r>
              <a:rPr lang="en-US" sz="2800" b="0" dirty="0">
                <a:cs typeface="Times New Roman" charset="0"/>
              </a:rPr>
              <a:t>in </a:t>
            </a:r>
            <a:r>
              <a:rPr lang="en-US" sz="2800" b="1" u="sng" dirty="0" smtClean="0">
                <a:solidFill>
                  <a:srgbClr val="000000"/>
                </a:solidFill>
                <a:cs typeface="Times New Roman" charset="0"/>
              </a:rPr>
              <a:t>peer</a:t>
            </a:r>
            <a:r>
              <a:rPr lang="en-US" sz="2800" b="1" u="sng" dirty="0">
                <a:solidFill>
                  <a:srgbClr val="000000"/>
                </a:solidFill>
                <a:cs typeface="Times New Roman" charset="0"/>
              </a:rPr>
              <a:t>-reviewed journal</a:t>
            </a:r>
            <a:r>
              <a:rPr lang="en-US" sz="2800" b="0" dirty="0">
                <a:solidFill>
                  <a:srgbClr val="000000"/>
                </a:solidFill>
                <a:cs typeface="Times New Roman" charset="0"/>
              </a:rPr>
              <a:t>.</a:t>
            </a:r>
          </a:p>
          <a:p>
            <a:pPr algn="ctr">
              <a:spcBef>
                <a:spcPct val="30000"/>
              </a:spcBef>
            </a:pPr>
            <a:endParaRPr lang="en-US" sz="2800" b="0" dirty="0">
              <a:cs typeface="Times New Roman" charset="0"/>
            </a:endParaRPr>
          </a:p>
        </p:txBody>
      </p:sp>
    </p:spTree>
    <p:extLst>
      <p:ext uri="{BB962C8B-B14F-4D97-AF65-F5344CB8AC3E}">
        <p14:creationId xmlns:p14="http://schemas.microsoft.com/office/powerpoint/2010/main" val="33631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705412" y="1313329"/>
            <a:ext cx="5556624" cy="48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lgn="ctr"/>
            <a:r>
              <a:rPr lang="en-US" sz="2800" b="1" dirty="0">
                <a:solidFill>
                  <a:srgbClr val="2397E2"/>
                </a:solidFill>
              </a:rPr>
              <a:t>Identifying good science: Look for signs of bias!</a:t>
            </a:r>
          </a:p>
          <a:p>
            <a:pPr>
              <a:buFont typeface="Arial"/>
              <a:buChar char="•"/>
            </a:pPr>
            <a:endParaRPr lang="en-US" sz="2800" b="0" i="1" dirty="0">
              <a:solidFill>
                <a:srgbClr val="000000"/>
              </a:solidFill>
            </a:endParaRPr>
          </a:p>
          <a:p>
            <a:pPr lvl="3">
              <a:buClr>
                <a:schemeClr val="bg1"/>
              </a:buClr>
              <a:buFont typeface="Arial"/>
              <a:buChar char="•"/>
            </a:pPr>
            <a:r>
              <a:rPr lang="en-US" sz="2800" dirty="0" smtClean="0">
                <a:solidFill>
                  <a:srgbClr val="000000"/>
                </a:solidFill>
              </a:rPr>
              <a:t>1. </a:t>
            </a:r>
            <a:r>
              <a:rPr lang="en-US" sz="2800" b="1" u="sng" dirty="0" smtClean="0">
                <a:solidFill>
                  <a:srgbClr val="000000"/>
                </a:solidFill>
              </a:rPr>
              <a:t>Language</a:t>
            </a:r>
            <a:endParaRPr lang="en-US" sz="2800" b="1" u="sng" dirty="0">
              <a:solidFill>
                <a:srgbClr val="000000"/>
              </a:solidFill>
            </a:endParaRPr>
          </a:p>
          <a:p>
            <a:pPr lvl="1">
              <a:buClr>
                <a:schemeClr val="bg1"/>
              </a:buClr>
              <a:buFont typeface="Arial"/>
              <a:buChar char="•"/>
            </a:pPr>
            <a:endParaRPr lang="en-US" sz="2800" dirty="0">
              <a:solidFill>
                <a:srgbClr val="000000"/>
              </a:solidFill>
            </a:endParaRPr>
          </a:p>
          <a:p>
            <a:pPr lvl="3">
              <a:buClr>
                <a:schemeClr val="bg1"/>
              </a:buClr>
              <a:buFont typeface="Arial"/>
              <a:buChar char="•"/>
            </a:pPr>
            <a:r>
              <a:rPr lang="en-US" sz="2800" dirty="0" smtClean="0">
                <a:solidFill>
                  <a:srgbClr val="000000"/>
                </a:solidFill>
              </a:rPr>
              <a:t>2. Appropriate </a:t>
            </a:r>
            <a:r>
              <a:rPr lang="en-US" sz="2800" dirty="0">
                <a:solidFill>
                  <a:srgbClr val="000000"/>
                </a:solidFill>
              </a:rPr>
              <a:t>data reported to back conclusions</a:t>
            </a:r>
          </a:p>
          <a:p>
            <a:pPr lvl="3">
              <a:buClr>
                <a:schemeClr val="bg1"/>
              </a:buClr>
              <a:buFont typeface="Arial"/>
              <a:buChar char="•"/>
            </a:pPr>
            <a:endParaRPr lang="en-US" sz="2800" dirty="0">
              <a:solidFill>
                <a:srgbClr val="000000"/>
              </a:solidFill>
            </a:endParaRPr>
          </a:p>
          <a:p>
            <a:pPr lvl="3">
              <a:buClr>
                <a:schemeClr val="bg1"/>
              </a:buClr>
              <a:buFont typeface="Arial"/>
              <a:buChar char="•"/>
            </a:pPr>
            <a:r>
              <a:rPr lang="en-US" sz="2800" dirty="0" smtClean="0">
                <a:solidFill>
                  <a:srgbClr val="000000"/>
                </a:solidFill>
              </a:rPr>
              <a:t>3. Data </a:t>
            </a:r>
            <a:r>
              <a:rPr lang="en-US" sz="2800" dirty="0">
                <a:solidFill>
                  <a:srgbClr val="000000"/>
                </a:solidFill>
              </a:rPr>
              <a:t>source</a:t>
            </a:r>
          </a:p>
          <a:p>
            <a:pPr lvl="1">
              <a:buClr>
                <a:schemeClr val="bg1"/>
              </a:buClr>
              <a:buFontTx/>
              <a:buChar char="•"/>
            </a:pPr>
            <a:endParaRPr lang="en-US" sz="2800" dirty="0">
              <a:solidFill>
                <a:srgbClr val="000000"/>
              </a:solidFill>
            </a:endParaRPr>
          </a:p>
        </p:txBody>
      </p:sp>
      <p:pic>
        <p:nvPicPr>
          <p:cNvPr id="2" name="Picture 1"/>
          <p:cNvPicPr>
            <a:picLocks noChangeAspect="1"/>
          </p:cNvPicPr>
          <p:nvPr/>
        </p:nvPicPr>
        <p:blipFill>
          <a:blip r:embed="rId3"/>
          <a:stretch>
            <a:fillRect/>
          </a:stretch>
        </p:blipFill>
        <p:spPr>
          <a:xfrm>
            <a:off x="207681" y="2235945"/>
            <a:ext cx="4335161" cy="3471583"/>
          </a:xfrm>
          <a:prstGeom prst="rect">
            <a:avLst/>
          </a:prstGeom>
        </p:spPr>
      </p:pic>
    </p:spTree>
    <p:extLst>
      <p:ext uri="{BB962C8B-B14F-4D97-AF65-F5344CB8AC3E}">
        <p14:creationId xmlns:p14="http://schemas.microsoft.com/office/powerpoint/2010/main" val="253495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304800"/>
            <a:ext cx="8458200" cy="58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68325" indent="-568325">
              <a:defRPr sz="2400">
                <a:solidFill>
                  <a:schemeClr val="tx1"/>
                </a:solidFill>
                <a:latin typeface="Arial" charset="0"/>
                <a:ea typeface="ＭＳ Ｐゴシック" charset="0"/>
              </a:defRPr>
            </a:lvl1pPr>
            <a:lvl2pPr marL="852488" indent="-169863">
              <a:defRPr sz="2400">
                <a:solidFill>
                  <a:schemeClr val="tx1"/>
                </a:solidFill>
                <a:latin typeface="Arial" charset="0"/>
                <a:ea typeface="ＭＳ Ｐゴシック" charset="0"/>
              </a:defRPr>
            </a:lvl2pPr>
            <a:lvl3pPr marL="1138238">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lgn="ctr"/>
            <a:r>
              <a:rPr lang="en-US" sz="3200" dirty="0">
                <a:solidFill>
                  <a:srgbClr val="FFFF66"/>
                </a:solidFill>
              </a:rPr>
              <a:t>Language</a:t>
            </a:r>
          </a:p>
          <a:p>
            <a:endParaRPr lang="en-US" sz="1200" dirty="0">
              <a:solidFill>
                <a:srgbClr val="FFFF66"/>
              </a:solidFill>
            </a:endParaRPr>
          </a:p>
          <a:p>
            <a:pPr>
              <a:buClr>
                <a:schemeClr val="bg1"/>
              </a:buClr>
              <a:buFont typeface="Wingdings" charset="0"/>
              <a:buNone/>
            </a:pPr>
            <a:endParaRPr lang="en-US" altLang="ja-JP" dirty="0" smtClean="0">
              <a:solidFill>
                <a:schemeClr val="accent5"/>
              </a:solidFill>
              <a:latin typeface="Arial"/>
            </a:endParaRPr>
          </a:p>
          <a:p>
            <a:pPr>
              <a:buClr>
                <a:schemeClr val="bg1"/>
              </a:buClr>
              <a:buFont typeface="Wingdings" charset="0"/>
              <a:buNone/>
            </a:pPr>
            <a:r>
              <a:rPr lang="ja-JP" altLang="en-US" sz="1800" dirty="0" smtClean="0">
                <a:solidFill>
                  <a:schemeClr val="accent5"/>
                </a:solidFill>
                <a:latin typeface="Arial"/>
              </a:rPr>
              <a:t>“</a:t>
            </a:r>
            <a:r>
              <a:rPr lang="en-US" sz="1800" dirty="0">
                <a:solidFill>
                  <a:schemeClr val="accent5"/>
                </a:solidFill>
              </a:rPr>
              <a:t>Scientifically-proven</a:t>
            </a:r>
            <a:r>
              <a:rPr lang="ja-JP" altLang="en-US" sz="1800" dirty="0">
                <a:solidFill>
                  <a:schemeClr val="accent5"/>
                </a:solidFill>
                <a:latin typeface="Arial"/>
              </a:rPr>
              <a:t>”</a:t>
            </a:r>
            <a:endParaRPr lang="en-US" sz="1800" dirty="0">
              <a:solidFill>
                <a:schemeClr val="accent5"/>
              </a:solidFill>
            </a:endParaRPr>
          </a:p>
          <a:p>
            <a:pPr>
              <a:buClr>
                <a:schemeClr val="bg1"/>
              </a:buClr>
            </a:pPr>
            <a:r>
              <a:rPr lang="en-US" sz="1800" dirty="0">
                <a:solidFill>
                  <a:schemeClr val="accent5"/>
                </a:solidFill>
              </a:rPr>
              <a:t>       		* </a:t>
            </a:r>
            <a:r>
              <a:rPr lang="en-US" sz="1800" b="0" dirty="0">
                <a:solidFill>
                  <a:schemeClr val="accent5"/>
                </a:solidFill>
              </a:rPr>
              <a:t>Science does not seek to prove but to disprove</a:t>
            </a:r>
          </a:p>
          <a:p>
            <a:pPr>
              <a:buClr>
                <a:schemeClr val="bg1"/>
              </a:buClr>
            </a:pPr>
            <a:r>
              <a:rPr lang="en-US" sz="1800" b="0" dirty="0">
                <a:solidFill>
                  <a:schemeClr val="accent5"/>
                </a:solidFill>
              </a:rPr>
              <a:t>       	* Be suspicious of this claim!</a:t>
            </a:r>
          </a:p>
          <a:p>
            <a:pPr>
              <a:buClr>
                <a:schemeClr val="bg1"/>
              </a:buClr>
              <a:buFont typeface="Wingdings" charset="0"/>
              <a:buNone/>
            </a:pPr>
            <a:endParaRPr lang="en-US" sz="1800" b="0" dirty="0">
              <a:solidFill>
                <a:schemeClr val="accent5"/>
              </a:solidFill>
            </a:endParaRPr>
          </a:p>
          <a:p>
            <a:pPr>
              <a:buClr>
                <a:schemeClr val="bg1"/>
              </a:buClr>
              <a:buFont typeface="Wingdings" charset="0"/>
              <a:buNone/>
            </a:pPr>
            <a:r>
              <a:rPr lang="en-US" sz="1800" dirty="0">
                <a:solidFill>
                  <a:schemeClr val="accent5"/>
                </a:solidFill>
              </a:rPr>
              <a:t>Emotional appeals</a:t>
            </a:r>
          </a:p>
          <a:p>
            <a:pPr lvl="1">
              <a:buClr>
                <a:schemeClr val="bg1"/>
              </a:buClr>
              <a:buFont typeface="Wingdings" charset="0"/>
              <a:buNone/>
            </a:pPr>
            <a:r>
              <a:rPr lang="en-US" sz="1800" dirty="0">
                <a:solidFill>
                  <a:schemeClr val="accent5"/>
                </a:solidFill>
              </a:rPr>
              <a:t>	* </a:t>
            </a:r>
            <a:r>
              <a:rPr lang="en-US" sz="1800" b="0" dirty="0">
                <a:solidFill>
                  <a:schemeClr val="accent5"/>
                </a:solidFill>
              </a:rPr>
              <a:t>Conclusions should be data-based</a:t>
            </a:r>
          </a:p>
          <a:p>
            <a:pPr lvl="1">
              <a:buClr>
                <a:schemeClr val="bg1"/>
              </a:buClr>
              <a:buFont typeface="Wingdings" charset="0"/>
              <a:buNone/>
            </a:pPr>
            <a:r>
              <a:rPr lang="en-US" sz="1800" dirty="0">
                <a:solidFill>
                  <a:schemeClr val="accent5"/>
                </a:solidFill>
              </a:rPr>
              <a:t>	* </a:t>
            </a:r>
            <a:r>
              <a:rPr lang="en-US" sz="1800" b="0" dirty="0">
                <a:solidFill>
                  <a:schemeClr val="accent5"/>
                </a:solidFill>
              </a:rPr>
              <a:t>Emotional appeals usually are not data-</a:t>
            </a:r>
            <a:r>
              <a:rPr lang="en-US" sz="1800" b="0" dirty="0" smtClean="0">
                <a:solidFill>
                  <a:schemeClr val="accent5"/>
                </a:solidFill>
              </a:rPr>
              <a:t>based</a:t>
            </a:r>
          </a:p>
          <a:p>
            <a:pPr lvl="1">
              <a:buClr>
                <a:schemeClr val="bg1"/>
              </a:buClr>
              <a:buFont typeface="Wingdings" charset="0"/>
              <a:buNone/>
            </a:pPr>
            <a:r>
              <a:rPr lang="en-US" sz="1800" dirty="0" smtClean="0">
                <a:solidFill>
                  <a:schemeClr val="accent5"/>
                </a:solidFill>
              </a:rPr>
              <a:t>Example: </a:t>
            </a:r>
            <a:r>
              <a:rPr lang="en-US" sz="1800" dirty="0" smtClean="0">
                <a:cs typeface="Times New Roman" charset="0"/>
              </a:rPr>
              <a:t>. </a:t>
            </a:r>
            <a:r>
              <a:rPr lang="ja-JP" altLang="en-US" sz="1800" dirty="0" smtClean="0">
                <a:latin typeface="Arial"/>
                <a:cs typeface="Times New Roman" charset="0"/>
              </a:rPr>
              <a:t>“</a:t>
            </a:r>
            <a:r>
              <a:rPr lang="en-US" sz="1800" dirty="0" smtClean="0">
                <a:cs typeface="Times New Roman" charset="0"/>
              </a:rPr>
              <a:t>People will senselessly die unless we use </a:t>
            </a:r>
            <a:r>
              <a:rPr lang="en-US" sz="1800" dirty="0" err="1" smtClean="0">
                <a:cs typeface="Times New Roman" charset="0"/>
              </a:rPr>
              <a:t>Vacinax</a:t>
            </a:r>
            <a:r>
              <a:rPr lang="en-US" sz="1800" dirty="0" smtClean="0">
                <a:cs typeface="Times New Roman" charset="0"/>
              </a:rPr>
              <a:t> now!</a:t>
            </a:r>
            <a:r>
              <a:rPr lang="ja-JP" altLang="en-US" sz="1800" dirty="0" smtClean="0">
                <a:latin typeface="Arial"/>
                <a:cs typeface="Times New Roman" charset="0"/>
              </a:rPr>
              <a:t>”</a:t>
            </a:r>
            <a:endParaRPr lang="en-US" sz="1800" b="0" dirty="0">
              <a:solidFill>
                <a:schemeClr val="accent5"/>
              </a:solidFill>
            </a:endParaRPr>
          </a:p>
          <a:p>
            <a:pPr lvl="1">
              <a:buClr>
                <a:schemeClr val="bg1"/>
              </a:buClr>
              <a:buFont typeface="Wingdings" charset="0"/>
              <a:buNone/>
            </a:pPr>
            <a:endParaRPr lang="en-US" sz="1800" b="0" dirty="0">
              <a:solidFill>
                <a:schemeClr val="accent5"/>
              </a:solidFill>
            </a:endParaRPr>
          </a:p>
          <a:p>
            <a:pPr>
              <a:buClr>
                <a:schemeClr val="bg1"/>
              </a:buClr>
              <a:buFont typeface="Wingdings" charset="0"/>
              <a:buNone/>
            </a:pPr>
            <a:r>
              <a:rPr lang="en-US" sz="1800" dirty="0">
                <a:solidFill>
                  <a:srgbClr val="5430BB"/>
                </a:solidFill>
              </a:rPr>
              <a:t>Strong language</a:t>
            </a:r>
          </a:p>
          <a:p>
            <a:pPr>
              <a:buClr>
                <a:schemeClr val="bg1"/>
              </a:buClr>
              <a:buFont typeface="Wingdings" charset="0"/>
              <a:buNone/>
            </a:pPr>
            <a:r>
              <a:rPr lang="en-US" sz="1800" b="0" dirty="0">
                <a:solidFill>
                  <a:srgbClr val="5430BB"/>
                </a:solidFill>
              </a:rPr>
              <a:t>       		*</a:t>
            </a:r>
            <a:r>
              <a:rPr lang="en-US" sz="1800" dirty="0">
                <a:solidFill>
                  <a:srgbClr val="5430BB"/>
                </a:solidFill>
              </a:rPr>
              <a:t> </a:t>
            </a:r>
            <a:r>
              <a:rPr lang="en-US" sz="1800" b="0" dirty="0">
                <a:solidFill>
                  <a:srgbClr val="5430BB"/>
                </a:solidFill>
              </a:rPr>
              <a:t>Scientific conclusions should only report what the </a:t>
            </a:r>
            <a:r>
              <a:rPr lang="en-US" sz="1800" b="0" dirty="0" smtClean="0">
                <a:solidFill>
                  <a:srgbClr val="5430BB"/>
                </a:solidFill>
              </a:rPr>
              <a:t>data </a:t>
            </a:r>
            <a:r>
              <a:rPr lang="en-US" sz="1800" b="0" dirty="0">
                <a:solidFill>
                  <a:srgbClr val="5430BB"/>
                </a:solidFill>
              </a:rPr>
              <a:t>supports.     </a:t>
            </a:r>
          </a:p>
          <a:p>
            <a:pPr>
              <a:buClr>
                <a:schemeClr val="bg1"/>
              </a:buClr>
              <a:buFont typeface="Wingdings" charset="0"/>
              <a:buNone/>
            </a:pPr>
            <a:r>
              <a:rPr lang="en-US" sz="1800" b="0" dirty="0">
                <a:solidFill>
                  <a:srgbClr val="5430BB"/>
                </a:solidFill>
              </a:rPr>
              <a:t>     		 * Words should be chosen very </a:t>
            </a:r>
            <a:r>
              <a:rPr lang="en-US" sz="1800" b="0" dirty="0" smtClean="0">
                <a:solidFill>
                  <a:srgbClr val="5430BB"/>
                </a:solidFill>
              </a:rPr>
              <a:t>carefully</a:t>
            </a:r>
          </a:p>
          <a:p>
            <a:pPr>
              <a:buClr>
                <a:schemeClr val="bg1"/>
              </a:buClr>
            </a:pPr>
            <a:r>
              <a:rPr lang="en-US" sz="1800" dirty="0" smtClean="0">
                <a:cs typeface="Times New Roman" charset="0"/>
              </a:rPr>
              <a:t>– </a:t>
            </a:r>
            <a:r>
              <a:rPr lang="ja-JP" altLang="en-US" sz="1800" dirty="0" smtClean="0">
                <a:latin typeface="Arial"/>
                <a:cs typeface="Times New Roman" charset="0"/>
              </a:rPr>
              <a:t>“</a:t>
            </a:r>
            <a:r>
              <a:rPr lang="en-US" sz="1800" dirty="0" smtClean="0">
                <a:cs typeface="Times New Roman" charset="0"/>
              </a:rPr>
              <a:t>cleanest</a:t>
            </a:r>
            <a:r>
              <a:rPr lang="ja-JP" altLang="en-US" sz="1800" dirty="0" smtClean="0">
                <a:latin typeface="Arial"/>
                <a:cs typeface="Times New Roman" charset="0"/>
              </a:rPr>
              <a:t>”</a:t>
            </a:r>
            <a:r>
              <a:rPr lang="en-US" sz="1800" dirty="0" smtClean="0">
                <a:cs typeface="Times New Roman" charset="0"/>
              </a:rPr>
              <a:t>, </a:t>
            </a:r>
            <a:r>
              <a:rPr lang="ja-JP" altLang="en-US" sz="1800" dirty="0" smtClean="0">
                <a:latin typeface="Arial"/>
                <a:cs typeface="Times New Roman" charset="0"/>
              </a:rPr>
              <a:t>“</a:t>
            </a:r>
            <a:r>
              <a:rPr lang="en-US" sz="1800" dirty="0" smtClean="0">
                <a:cs typeface="Times New Roman" charset="0"/>
              </a:rPr>
              <a:t>cheapest</a:t>
            </a:r>
            <a:r>
              <a:rPr lang="ja-JP" altLang="en-US" sz="1800" dirty="0" smtClean="0">
                <a:latin typeface="Arial"/>
                <a:cs typeface="Times New Roman" charset="0"/>
              </a:rPr>
              <a:t>”</a:t>
            </a:r>
            <a:r>
              <a:rPr lang="en-US" sz="1800" dirty="0" smtClean="0">
                <a:cs typeface="Times New Roman" charset="0"/>
              </a:rPr>
              <a:t>, </a:t>
            </a:r>
            <a:r>
              <a:rPr lang="ja-JP" altLang="en-US" sz="1800" dirty="0" smtClean="0">
                <a:latin typeface="Arial"/>
                <a:cs typeface="Times New Roman" charset="0"/>
              </a:rPr>
              <a:t>“</a:t>
            </a:r>
            <a:r>
              <a:rPr lang="en-US" sz="1800" dirty="0" smtClean="0">
                <a:cs typeface="Times New Roman" charset="0"/>
              </a:rPr>
              <a:t> most efficient</a:t>
            </a:r>
            <a:r>
              <a:rPr lang="ja-JP" altLang="en-US" sz="1800" dirty="0" smtClean="0">
                <a:latin typeface="Arial"/>
                <a:cs typeface="Times New Roman" charset="0"/>
              </a:rPr>
              <a:t>”</a:t>
            </a:r>
            <a:r>
              <a:rPr lang="en-US" sz="1800" dirty="0" smtClean="0">
                <a:cs typeface="Times New Roman" charset="0"/>
              </a:rPr>
              <a:t>, </a:t>
            </a:r>
            <a:r>
              <a:rPr lang="ja-JP" altLang="en-US" sz="1800" dirty="0" smtClean="0">
                <a:latin typeface="Arial"/>
                <a:cs typeface="Times New Roman" charset="0"/>
              </a:rPr>
              <a:t>“</a:t>
            </a:r>
            <a:r>
              <a:rPr lang="en-US" sz="1800" dirty="0" smtClean="0">
                <a:cs typeface="Times New Roman" charset="0"/>
              </a:rPr>
              <a:t>in the world</a:t>
            </a:r>
            <a:r>
              <a:rPr lang="ja-JP" altLang="en-US" sz="1800" dirty="0" smtClean="0">
                <a:latin typeface="Arial"/>
                <a:cs typeface="Times New Roman" charset="0"/>
              </a:rPr>
              <a:t>”</a:t>
            </a:r>
            <a:endParaRPr lang="en-US" sz="1800" dirty="0" smtClean="0">
              <a:cs typeface="Times New Roman" charset="0"/>
            </a:endParaRPr>
          </a:p>
          <a:p>
            <a:pPr>
              <a:buClr>
                <a:schemeClr val="bg1"/>
              </a:buClr>
              <a:buFont typeface="Wingdings" charset="0"/>
              <a:buNone/>
            </a:pPr>
            <a:r>
              <a:rPr lang="en-US" sz="1800" b="0" dirty="0" smtClean="0">
                <a:solidFill>
                  <a:srgbClr val="5430BB"/>
                </a:solidFill>
              </a:rPr>
              <a:t> </a:t>
            </a:r>
            <a:r>
              <a:rPr lang="en-US" sz="1800" b="0" dirty="0">
                <a:solidFill>
                  <a:schemeClr val="bg1"/>
                </a:solidFill>
              </a:rPr>
              <a:t>to avoid 			exaggeration or claims not supported by data. </a:t>
            </a:r>
          </a:p>
          <a:p>
            <a:pPr>
              <a:buClr>
                <a:schemeClr val="bg1"/>
              </a:buClr>
              <a:buFont typeface="Wingdings" charset="0"/>
              <a:buNone/>
            </a:pPr>
            <a:endParaRPr lang="en-US" sz="1800" b="0" dirty="0">
              <a:solidFill>
                <a:schemeClr val="bg1"/>
              </a:solidFill>
            </a:endParaRPr>
          </a:p>
          <a:p>
            <a:pPr algn="ctr">
              <a:buClr>
                <a:schemeClr val="bg1"/>
              </a:buClr>
              <a:buFont typeface="Wingdings" charset="0"/>
              <a:buNone/>
            </a:pPr>
            <a:r>
              <a:rPr lang="en-US" sz="1800" dirty="0">
                <a:solidFill>
                  <a:schemeClr val="accent1"/>
                </a:solidFill>
              </a:rPr>
              <a:t>THE DATA SHOULD CONVINCE YOU,</a:t>
            </a:r>
          </a:p>
          <a:p>
            <a:pPr algn="ctr">
              <a:buClr>
                <a:schemeClr val="bg1"/>
              </a:buClr>
              <a:buFont typeface="Wingdings" charset="0"/>
              <a:buNone/>
            </a:pPr>
            <a:r>
              <a:rPr lang="en-US" sz="1800" dirty="0">
                <a:solidFill>
                  <a:schemeClr val="accent1"/>
                </a:solidFill>
              </a:rPr>
              <a:t> NOT THE WORDS USED!</a:t>
            </a:r>
          </a:p>
        </p:txBody>
      </p:sp>
      <p:pic>
        <p:nvPicPr>
          <p:cNvPr id="2" name="Picture 1"/>
          <p:cNvPicPr>
            <a:picLocks noChangeAspect="1"/>
          </p:cNvPicPr>
          <p:nvPr/>
        </p:nvPicPr>
        <p:blipFill>
          <a:blip r:embed="rId3"/>
          <a:stretch>
            <a:fillRect/>
          </a:stretch>
        </p:blipFill>
        <p:spPr>
          <a:xfrm>
            <a:off x="6563680" y="304800"/>
            <a:ext cx="2204122" cy="1612158"/>
          </a:xfrm>
          <a:prstGeom prst="rect">
            <a:avLst/>
          </a:prstGeom>
        </p:spPr>
      </p:pic>
    </p:spTree>
    <p:extLst>
      <p:ext uri="{BB962C8B-B14F-4D97-AF65-F5344CB8AC3E}">
        <p14:creationId xmlns:p14="http://schemas.microsoft.com/office/powerpoint/2010/main" val="362739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2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a:solidFill>
                  <a:srgbClr val="FFFF66"/>
                </a:solidFill>
              </a:rPr>
              <a:t>Data Sources</a:t>
            </a:r>
          </a:p>
        </p:txBody>
      </p:sp>
      <p:sp>
        <p:nvSpPr>
          <p:cNvPr id="20490" name="Text Box 10"/>
          <p:cNvSpPr txBox="1">
            <a:spLocks noChangeArrowheads="1"/>
          </p:cNvSpPr>
          <p:nvPr/>
        </p:nvSpPr>
        <p:spPr bwMode="auto">
          <a:xfrm>
            <a:off x="533400" y="4173538"/>
            <a:ext cx="8229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smtClean="0"/>
              <a:t>These organizations are often sources of reliable science. </a:t>
            </a:r>
            <a:r>
              <a:rPr lang="en-US" sz="2800" b="1" dirty="0">
                <a:solidFill>
                  <a:schemeClr val="accent2"/>
                </a:solidFill>
              </a:rPr>
              <a:t>However, it is important to understand the organization</a:t>
            </a:r>
            <a:r>
              <a:rPr lang="ja-JP" altLang="en-US" sz="2800" b="1" dirty="0">
                <a:solidFill>
                  <a:schemeClr val="accent2"/>
                </a:solidFill>
                <a:latin typeface="Arial"/>
              </a:rPr>
              <a:t>’</a:t>
            </a:r>
            <a:r>
              <a:rPr lang="en-US" sz="2800" b="1" dirty="0">
                <a:solidFill>
                  <a:schemeClr val="accent2"/>
                </a:solidFill>
              </a:rPr>
              <a:t>s motivation to be able to identify potential bias. </a:t>
            </a:r>
            <a:r>
              <a:rPr lang="en-US" sz="2800" b="0" dirty="0"/>
              <a:t>In some situations, the need to promote special interests or make profits may lead to bias.</a:t>
            </a:r>
          </a:p>
        </p:txBody>
      </p:sp>
      <p:sp>
        <p:nvSpPr>
          <p:cNvPr id="20491" name="Text Box 11"/>
          <p:cNvSpPr txBox="1">
            <a:spLocks noChangeArrowheads="1"/>
          </p:cNvSpPr>
          <p:nvPr/>
        </p:nvSpPr>
        <p:spPr bwMode="auto">
          <a:xfrm>
            <a:off x="2362200" y="1066800"/>
            <a:ext cx="54102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spcBef>
                <a:spcPct val="50000"/>
              </a:spcBef>
              <a:buFontTx/>
              <a:buAutoNum type="arabicPeriod"/>
            </a:pPr>
            <a:r>
              <a:rPr lang="en-US" sz="2800" b="1" dirty="0">
                <a:solidFill>
                  <a:schemeClr val="accent1"/>
                </a:solidFill>
              </a:rPr>
              <a:t>University Research</a:t>
            </a:r>
          </a:p>
          <a:p>
            <a:pPr>
              <a:spcBef>
                <a:spcPct val="50000"/>
              </a:spcBef>
              <a:buFontTx/>
              <a:buAutoNum type="arabicPeriod"/>
            </a:pPr>
            <a:r>
              <a:rPr lang="en-US" sz="2800" b="1" dirty="0">
                <a:solidFill>
                  <a:schemeClr val="accent1"/>
                </a:solidFill>
              </a:rPr>
              <a:t>Corporate Research</a:t>
            </a:r>
          </a:p>
          <a:p>
            <a:pPr>
              <a:spcBef>
                <a:spcPct val="50000"/>
              </a:spcBef>
              <a:buFontTx/>
              <a:buAutoNum type="arabicPeriod"/>
            </a:pPr>
            <a:r>
              <a:rPr lang="en-US" sz="2800" b="1" dirty="0">
                <a:solidFill>
                  <a:schemeClr val="accent1"/>
                </a:solidFill>
              </a:rPr>
              <a:t>Government Research</a:t>
            </a:r>
          </a:p>
          <a:p>
            <a:pPr>
              <a:spcBef>
                <a:spcPct val="50000"/>
              </a:spcBef>
              <a:buFontTx/>
              <a:buAutoNum type="arabicPeriod"/>
            </a:pPr>
            <a:r>
              <a:rPr lang="en-US" sz="2800" b="1" dirty="0">
                <a:solidFill>
                  <a:schemeClr val="accent1"/>
                </a:solidFill>
              </a:rPr>
              <a:t>Research by Special Interest Groups</a:t>
            </a:r>
          </a:p>
        </p:txBody>
      </p:sp>
      <p:sp>
        <p:nvSpPr>
          <p:cNvPr id="20492" name="Rectangle 12"/>
          <p:cNvSpPr>
            <a:spLocks noChangeArrowheads="1"/>
          </p:cNvSpPr>
          <p:nvPr/>
        </p:nvSpPr>
        <p:spPr bwMode="auto">
          <a:xfrm>
            <a:off x="1676400" y="914400"/>
            <a:ext cx="5791200" cy="3124200"/>
          </a:xfrm>
          <a:prstGeom prst="rect">
            <a:avLst/>
          </a:prstGeom>
          <a:noFill/>
          <a:ln w="9525">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308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Practice Questions Expectations </a:t>
            </a:r>
            <a:endParaRPr lang="en-US" dirty="0"/>
          </a:p>
        </p:txBody>
      </p:sp>
      <p:sp>
        <p:nvSpPr>
          <p:cNvPr id="3" name="Content Placeholder 2"/>
          <p:cNvSpPr>
            <a:spLocks noGrp="1"/>
          </p:cNvSpPr>
          <p:nvPr>
            <p:ph sz="half" idx="1"/>
          </p:nvPr>
        </p:nvSpPr>
        <p:spPr>
          <a:xfrm>
            <a:off x="740664" y="2784475"/>
            <a:ext cx="8104512" cy="3252788"/>
          </a:xfrm>
        </p:spPr>
        <p:txBody>
          <a:bodyPr>
            <a:normAutofit/>
          </a:bodyPr>
          <a:lstStyle/>
          <a:p>
            <a:r>
              <a:rPr lang="en-US" sz="2800" b="1" dirty="0" smtClean="0">
                <a:solidFill>
                  <a:schemeClr val="accent4"/>
                </a:solidFill>
              </a:rPr>
              <a:t>On your own sheet of paper</a:t>
            </a:r>
          </a:p>
          <a:p>
            <a:r>
              <a:rPr lang="en-US" sz="2800" b="1" dirty="0" smtClean="0">
                <a:solidFill>
                  <a:schemeClr val="accent4"/>
                </a:solidFill>
              </a:rPr>
              <a:t>3 Bias Practice Problems: 1</a:t>
            </a:r>
            <a:r>
              <a:rPr lang="en-US" sz="2800" b="1" baseline="30000" dirty="0" smtClean="0">
                <a:solidFill>
                  <a:schemeClr val="accent4"/>
                </a:solidFill>
              </a:rPr>
              <a:t>st</a:t>
            </a:r>
            <a:r>
              <a:rPr lang="en-US" sz="2800" b="1" dirty="0">
                <a:solidFill>
                  <a:schemeClr val="accent4"/>
                </a:solidFill>
              </a:rPr>
              <a:t> </a:t>
            </a:r>
            <a:r>
              <a:rPr lang="en-US" sz="2800" b="1" dirty="0" smtClean="0">
                <a:solidFill>
                  <a:schemeClr val="accent4"/>
                </a:solidFill>
              </a:rPr>
              <a:t>together, 2</a:t>
            </a:r>
            <a:r>
              <a:rPr lang="en-US" sz="2800" b="1" baseline="30000" dirty="0" smtClean="0">
                <a:solidFill>
                  <a:schemeClr val="accent4"/>
                </a:solidFill>
              </a:rPr>
              <a:t>nd</a:t>
            </a:r>
            <a:r>
              <a:rPr lang="en-US" sz="2800" b="1" dirty="0" smtClean="0">
                <a:solidFill>
                  <a:schemeClr val="accent4"/>
                </a:solidFill>
              </a:rPr>
              <a:t> Think-Pair-Share, 3</a:t>
            </a:r>
            <a:r>
              <a:rPr lang="en-US" sz="2800" b="1" baseline="30000" dirty="0" smtClean="0">
                <a:solidFill>
                  <a:schemeClr val="accent4"/>
                </a:solidFill>
              </a:rPr>
              <a:t>rd</a:t>
            </a:r>
            <a:r>
              <a:rPr lang="en-US" sz="2800" b="1" dirty="0" smtClean="0">
                <a:solidFill>
                  <a:schemeClr val="accent4"/>
                </a:solidFill>
              </a:rPr>
              <a:t> independently </a:t>
            </a:r>
          </a:p>
          <a:p>
            <a:endParaRPr lang="en-US" sz="2800" b="1" dirty="0">
              <a:solidFill>
                <a:schemeClr val="accent4"/>
              </a:solidFill>
            </a:endParaRPr>
          </a:p>
        </p:txBody>
      </p:sp>
    </p:spTree>
    <p:extLst>
      <p:ext uri="{BB962C8B-B14F-4D97-AF65-F5344CB8AC3E}">
        <p14:creationId xmlns:p14="http://schemas.microsoft.com/office/powerpoint/2010/main" val="113127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Practice 1 : Teenagers + Smoking</a:t>
            </a:r>
            <a:endParaRPr lang="en-US" dirty="0"/>
          </a:p>
        </p:txBody>
      </p:sp>
      <p:sp>
        <p:nvSpPr>
          <p:cNvPr id="4" name="Rectangle 3"/>
          <p:cNvSpPr/>
          <p:nvPr/>
        </p:nvSpPr>
        <p:spPr>
          <a:xfrm>
            <a:off x="457200" y="2478491"/>
            <a:ext cx="8229600" cy="3693319"/>
          </a:xfrm>
          <a:prstGeom prst="rect">
            <a:avLst/>
          </a:prstGeom>
        </p:spPr>
        <p:txBody>
          <a:bodyPr wrap="square">
            <a:spAutoFit/>
          </a:bodyPr>
          <a:lstStyle/>
          <a:p>
            <a:r>
              <a:rPr lang="en-US" dirty="0" smtClean="0"/>
              <a:t>Experiment 1: Dr. Jackson is making observations at </a:t>
            </a:r>
            <a:r>
              <a:rPr lang="en-US" dirty="0" err="1" smtClean="0"/>
              <a:t>Davisville</a:t>
            </a:r>
            <a:r>
              <a:rPr lang="en-US" dirty="0" smtClean="0"/>
              <a:t> High School to investigate the rate of smoking among American teenagers.  Dr. Jackson decides she will observe students having their lunch in the parking lot where smoking is permitted.  Dr. Jackson observes 25 out of 30 students smoking in the parking lot.  Based on her observations she records that 83.3% of American teenagers smoke. </a:t>
            </a:r>
          </a:p>
          <a:p>
            <a:endParaRPr lang="en-US" dirty="0" smtClean="0"/>
          </a:p>
          <a:p>
            <a:r>
              <a:rPr lang="en-US" dirty="0" smtClean="0"/>
              <a:t>Source of Bias____________________________________________________________ </a:t>
            </a:r>
          </a:p>
          <a:p>
            <a:endParaRPr lang="en-US" dirty="0" smtClean="0"/>
          </a:p>
          <a:p>
            <a:r>
              <a:rPr lang="en-US" dirty="0" smtClean="0"/>
              <a:t>What Type of Bias? ________________________________________________________ </a:t>
            </a:r>
          </a:p>
          <a:p>
            <a:endParaRPr lang="en-US" dirty="0" smtClean="0"/>
          </a:p>
          <a:p>
            <a:r>
              <a:rPr lang="en-US" dirty="0" smtClean="0"/>
              <a:t>Possible Effects of Sampling Bias on Results:</a:t>
            </a:r>
            <a:endParaRPr lang="en-US" dirty="0"/>
          </a:p>
        </p:txBody>
      </p:sp>
    </p:spTree>
    <p:extLst>
      <p:ext uri="{BB962C8B-B14F-4D97-AF65-F5344CB8AC3E}">
        <p14:creationId xmlns:p14="http://schemas.microsoft.com/office/powerpoint/2010/main" val="1289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Practice 2</a:t>
            </a:r>
            <a:endParaRPr lang="en-US" dirty="0"/>
          </a:p>
        </p:txBody>
      </p:sp>
      <p:sp>
        <p:nvSpPr>
          <p:cNvPr id="4" name="Rectangle 3"/>
          <p:cNvSpPr/>
          <p:nvPr/>
        </p:nvSpPr>
        <p:spPr>
          <a:xfrm>
            <a:off x="457200" y="1286720"/>
            <a:ext cx="7950968" cy="5632312"/>
          </a:xfrm>
          <a:prstGeom prst="rect">
            <a:avLst/>
          </a:prstGeom>
        </p:spPr>
        <p:txBody>
          <a:bodyPr wrap="square">
            <a:spAutoFit/>
          </a:bodyPr>
          <a:lstStyle/>
          <a:p>
            <a:endParaRPr lang="en-US" dirty="0" smtClean="0"/>
          </a:p>
          <a:p>
            <a:endParaRPr lang="en-US" dirty="0"/>
          </a:p>
          <a:p>
            <a:endParaRPr lang="en-US" dirty="0" smtClean="0"/>
          </a:p>
          <a:p>
            <a:r>
              <a:rPr lang="en-US" dirty="0" smtClean="0"/>
              <a:t>Experiment 2: Dr. Cloud is conducting interviews of </a:t>
            </a:r>
            <a:r>
              <a:rPr lang="en-US" dirty="0" err="1" smtClean="0"/>
              <a:t>Davisville</a:t>
            </a:r>
            <a:r>
              <a:rPr lang="en-US" dirty="0" smtClean="0"/>
              <a:t> and Springville High School students to determine the rate of smoking among American teenagers.  Dr. Cloud gets a list of all the students from each high school and randomly selects 50 students from each school.  An appointment for the interview is scheduled with each student and their parents.  Each student is interviewed with their parents in the room.  The students are asked questions such as, “Do you smoke regularly?”, “Have you ever smoked?”, and “What percentage of your friends smoke?”  After finishing the interviews Dr. Cloud concludes that only 1% of American teenagers smoke regularly and 18% of teenagers have tried smoking. </a:t>
            </a:r>
          </a:p>
          <a:p>
            <a:endParaRPr lang="en-US" dirty="0" smtClean="0"/>
          </a:p>
          <a:p>
            <a:r>
              <a:rPr lang="en-US" dirty="0" smtClean="0"/>
              <a:t>Source of Bias____________________________________________________________ </a:t>
            </a:r>
          </a:p>
          <a:p>
            <a:endParaRPr lang="en-US" dirty="0" smtClean="0"/>
          </a:p>
          <a:p>
            <a:r>
              <a:rPr lang="en-US" dirty="0" smtClean="0"/>
              <a:t>What Type of Bias ________________________________________________________ </a:t>
            </a:r>
          </a:p>
          <a:p>
            <a:endParaRPr lang="en-US" dirty="0" smtClean="0"/>
          </a:p>
          <a:p>
            <a:r>
              <a:rPr lang="en-US" dirty="0" smtClean="0"/>
              <a:t>Possible Effects of Sampling Bias on Results:</a:t>
            </a:r>
            <a:endParaRPr lang="en-US" dirty="0"/>
          </a:p>
        </p:txBody>
      </p:sp>
    </p:spTree>
    <p:extLst>
      <p:ext uri="{BB962C8B-B14F-4D97-AF65-F5344CB8AC3E}">
        <p14:creationId xmlns:p14="http://schemas.microsoft.com/office/powerpoint/2010/main" val="39823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latin typeface="Calibri" charset="0"/>
              </a:rPr>
              <a:t>Bias Practice 3 </a:t>
            </a:r>
            <a:endParaRPr lang="en-US" dirty="0">
              <a:latin typeface="Calibri" charset="0"/>
            </a:endParaRPr>
          </a:p>
        </p:txBody>
      </p:sp>
      <p:sp>
        <p:nvSpPr>
          <p:cNvPr id="3" name="Content Placeholder 2"/>
          <p:cNvSpPr>
            <a:spLocks noGrp="1"/>
          </p:cNvSpPr>
          <p:nvPr>
            <p:ph idx="1"/>
          </p:nvPr>
        </p:nvSpPr>
        <p:spPr>
          <a:xfrm>
            <a:off x="457200" y="2278752"/>
            <a:ext cx="8484566" cy="4384734"/>
          </a:xfrm>
        </p:spPr>
        <p:txBody>
          <a:bodyPr>
            <a:normAutofit fontScale="77500" lnSpcReduction="20000"/>
          </a:bodyPr>
          <a:lstStyle/>
          <a:p>
            <a:pPr marL="0" indent="0">
              <a:buNone/>
            </a:pPr>
            <a:r>
              <a:rPr lang="en-US" b="1" dirty="0" smtClean="0"/>
              <a:t>Experiment </a:t>
            </a:r>
            <a:r>
              <a:rPr lang="en-US" b="1" dirty="0"/>
              <a:t>3: Dr. Garcia is using both observations and interviews to investigate the rate of smoking among American teenagers. She first selected three study sites: one urban, one rural, and one suburban. Dr. Garcia went to two popular teenage hangouts in each study site and made observations of the teenage students standing around the buildings. She observed a total of 117 students and of those 33 were smoking (28%). Dr. Garcia then went to one high school in each study site and interviewed 25 students from each school. The principal of each school selected the 25 students that would be interviewed for Dr. Garcia’s study. Of the 75 total students only 3 said that they smoked regularly (4%). Taking the average percentage from her observations and interviews, Dr. Garcia concluded approximately 16% of American teenagers smoke. </a:t>
            </a:r>
            <a:endParaRPr lang="en-US" dirty="0"/>
          </a:p>
          <a:p>
            <a:r>
              <a:rPr lang="en-US" dirty="0"/>
              <a:t> </a:t>
            </a:r>
            <a:r>
              <a:rPr lang="en-US" dirty="0" smtClean="0"/>
              <a:t>Source </a:t>
            </a:r>
            <a:r>
              <a:rPr lang="en-US" dirty="0"/>
              <a:t>of Bias____________________________________________________________ </a:t>
            </a:r>
          </a:p>
          <a:p>
            <a:r>
              <a:rPr lang="en-US" dirty="0"/>
              <a:t> </a:t>
            </a:r>
            <a:r>
              <a:rPr lang="en-US" dirty="0" smtClean="0"/>
              <a:t>What </a:t>
            </a:r>
            <a:r>
              <a:rPr lang="en-US" dirty="0"/>
              <a:t>Type of Bias ________________________________________________________ </a:t>
            </a:r>
          </a:p>
          <a:p>
            <a:r>
              <a:rPr lang="en-US" dirty="0"/>
              <a:t> </a:t>
            </a:r>
            <a:r>
              <a:rPr lang="en-US" dirty="0" smtClean="0"/>
              <a:t>Possible </a:t>
            </a:r>
            <a:r>
              <a:rPr lang="en-US" dirty="0"/>
              <a:t>Affects of Sampling Bias on Results: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solidFill>
                  <a:srgbClr val="FFFF00"/>
                </a:solidFill>
                <a:latin typeface="Calibri" charset="0"/>
              </a:rPr>
              <a:t>Catalyst: August </a:t>
            </a:r>
            <a:r>
              <a:rPr lang="en-US" dirty="0" smtClean="0">
                <a:solidFill>
                  <a:srgbClr val="FFFF00"/>
                </a:solidFill>
                <a:latin typeface="Calibri" charset="0"/>
              </a:rPr>
              <a:t>14</a:t>
            </a:r>
            <a:r>
              <a:rPr lang="en-US" baseline="30000" dirty="0" smtClean="0">
                <a:solidFill>
                  <a:srgbClr val="FFFF00"/>
                </a:solidFill>
                <a:latin typeface="Calibri" charset="0"/>
              </a:rPr>
              <a:t>th</a:t>
            </a:r>
            <a:r>
              <a:rPr lang="en-US" dirty="0" smtClean="0">
                <a:solidFill>
                  <a:srgbClr val="FFFF00"/>
                </a:solidFill>
                <a:latin typeface="Calibri" charset="0"/>
              </a:rPr>
              <a:t>, </a:t>
            </a:r>
            <a:r>
              <a:rPr lang="en-US" dirty="0" smtClean="0">
                <a:solidFill>
                  <a:srgbClr val="FFFF00"/>
                </a:solidFill>
                <a:latin typeface="Calibri" charset="0"/>
              </a:rPr>
              <a:t>2014 </a:t>
            </a:r>
            <a:endParaRPr lang="en-US" dirty="0">
              <a:solidFill>
                <a:srgbClr val="FFFF00"/>
              </a:solidFill>
              <a:latin typeface="Calibri" charset="0"/>
            </a:endParaRPr>
          </a:p>
        </p:txBody>
      </p:sp>
      <p:sp>
        <p:nvSpPr>
          <p:cNvPr id="16386" name="Content Placeholder 2"/>
          <p:cNvSpPr>
            <a:spLocks noGrp="1"/>
          </p:cNvSpPr>
          <p:nvPr>
            <p:ph idx="1"/>
          </p:nvPr>
        </p:nvSpPr>
        <p:spPr>
          <a:xfrm>
            <a:off x="148092" y="2077962"/>
            <a:ext cx="2581601" cy="4453038"/>
          </a:xfrm>
        </p:spPr>
        <p:txBody>
          <a:bodyPr>
            <a:normAutofit/>
          </a:bodyPr>
          <a:lstStyle/>
          <a:p>
            <a:r>
              <a:rPr lang="en-US" sz="2400" b="1" dirty="0" smtClean="0">
                <a:solidFill>
                  <a:schemeClr val="accent6"/>
                </a:solidFill>
                <a:latin typeface="Calibri" charset="0"/>
              </a:rPr>
              <a:t>Check the number on the back of your </a:t>
            </a:r>
            <a:r>
              <a:rPr lang="en-US" sz="2400" b="1" dirty="0" err="1" smtClean="0">
                <a:solidFill>
                  <a:schemeClr val="accent6"/>
                </a:solidFill>
                <a:latin typeface="Calibri" charset="0"/>
              </a:rPr>
              <a:t>ActivExpression</a:t>
            </a:r>
            <a:r>
              <a:rPr lang="en-US" sz="2400" b="1" dirty="0" smtClean="0">
                <a:solidFill>
                  <a:schemeClr val="accent6"/>
                </a:solidFill>
                <a:latin typeface="Calibri" charset="0"/>
              </a:rPr>
              <a:t>. It should correspond with your desk number. You are responsible for this clicker! </a:t>
            </a:r>
            <a:endParaRPr lang="en-US" sz="2400" b="1" dirty="0">
              <a:solidFill>
                <a:schemeClr val="accent6"/>
              </a:solidFill>
              <a:latin typeface="Calibri" charset="0"/>
            </a:endParaRPr>
          </a:p>
        </p:txBody>
      </p:sp>
      <p:sp>
        <p:nvSpPr>
          <p:cNvPr id="2" name="TextBox 1"/>
          <p:cNvSpPr txBox="1"/>
          <p:nvPr/>
        </p:nvSpPr>
        <p:spPr>
          <a:xfrm>
            <a:off x="2510226" y="2129795"/>
            <a:ext cx="6003399" cy="4401205"/>
          </a:xfrm>
          <a:prstGeom prst="rect">
            <a:avLst/>
          </a:prstGeom>
          <a:noFill/>
        </p:spPr>
        <p:txBody>
          <a:bodyPr wrap="square" rtlCol="0">
            <a:spAutoFit/>
          </a:bodyPr>
          <a:lstStyle/>
          <a:p>
            <a:pPr eaLnBrk="0" hangingPunct="0"/>
            <a:r>
              <a:rPr lang="en-US" sz="4000" b="1" dirty="0" smtClean="0">
                <a:solidFill>
                  <a:srgbClr val="35ACA2"/>
                </a:solidFill>
              </a:rPr>
              <a:t>We will be going over the </a:t>
            </a:r>
            <a:r>
              <a:rPr lang="en-US" sz="4000" b="1" dirty="0" err="1" smtClean="0">
                <a:solidFill>
                  <a:srgbClr val="35ACA2"/>
                </a:solidFill>
              </a:rPr>
              <a:t>Activ</a:t>
            </a:r>
            <a:r>
              <a:rPr lang="en-US" sz="4000" b="1" dirty="0" smtClean="0">
                <a:solidFill>
                  <a:srgbClr val="35ACA2"/>
                </a:solidFill>
              </a:rPr>
              <a:t> Expression procedures for the class. </a:t>
            </a:r>
          </a:p>
          <a:p>
            <a:pPr eaLnBrk="0" hangingPunct="0"/>
            <a:endParaRPr lang="en-US" sz="4000" b="1" dirty="0">
              <a:solidFill>
                <a:srgbClr val="35ACA2"/>
              </a:solidFill>
            </a:endParaRPr>
          </a:p>
          <a:p>
            <a:pPr eaLnBrk="0" hangingPunct="0"/>
            <a:r>
              <a:rPr lang="en-US" sz="4000" b="1" dirty="0" smtClean="0">
                <a:solidFill>
                  <a:srgbClr val="35ACA2"/>
                </a:solidFill>
              </a:rPr>
              <a:t>DO NOT turn on the clicker until I ask you to! </a:t>
            </a:r>
            <a:endParaRPr lang="en-US" sz="4000" b="1" dirty="0" smtClean="0">
              <a:solidFill>
                <a:srgbClr val="35ACA2"/>
              </a:solidFill>
            </a:endParaRPr>
          </a:p>
          <a:p>
            <a:pPr eaLnBrk="0" hangingPunct="0"/>
            <a:endParaRPr lang="en-US" sz="4000" b="1" dirty="0">
              <a:solidFill>
                <a:srgbClr val="35ACA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Question 1</a:t>
            </a:r>
            <a:endParaRPr lang="en-US" dirty="0"/>
          </a:p>
        </p:txBody>
      </p:sp>
      <p:pic>
        <p:nvPicPr>
          <p:cNvPr id="4" name="Picture 3" descr="https://lh6.googleusercontent.com/XhzigMbJXYaWGjijoPgYIjAYnLxpVd9n0kmRGIr6z-tof0ERf108uAEj9hz744Tu_IJyuIh1djKrhfwOAW9OXjfr1wV7b52xlln30100h16epVRPR8oMvrVM7FqICSxm8A"/>
          <p:cNvPicPr/>
          <p:nvPr/>
        </p:nvPicPr>
        <p:blipFill>
          <a:blip r:embed="rId2">
            <a:extLst>
              <a:ext uri="{28A0092B-C50C-407E-A947-70E740481C1C}">
                <a14:useLocalDpi xmlns:a14="http://schemas.microsoft.com/office/drawing/2010/main" val="0"/>
              </a:ext>
            </a:extLst>
          </a:blip>
          <a:srcRect/>
          <a:stretch>
            <a:fillRect/>
          </a:stretch>
        </p:blipFill>
        <p:spPr bwMode="auto">
          <a:xfrm>
            <a:off x="0" y="1698059"/>
            <a:ext cx="9144000" cy="4975102"/>
          </a:xfrm>
          <a:prstGeom prst="rect">
            <a:avLst/>
          </a:prstGeom>
          <a:noFill/>
          <a:ln>
            <a:noFill/>
          </a:ln>
        </p:spPr>
      </p:pic>
    </p:spTree>
    <p:extLst>
      <p:ext uri="{BB962C8B-B14F-4D97-AF65-F5344CB8AC3E}">
        <p14:creationId xmlns:p14="http://schemas.microsoft.com/office/powerpoint/2010/main" val="8884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Question 2</a:t>
            </a:r>
            <a:endParaRPr lang="en-US" dirty="0"/>
          </a:p>
        </p:txBody>
      </p:sp>
      <p:pic>
        <p:nvPicPr>
          <p:cNvPr id="4" name="Picture 3" descr="https://lh6.googleusercontent.com/n6O5SNawtEGE2oqxsXf5dtOGOnhR4M6l6LkF2p7RTwoNsHtc2GhQwVa_uUjv3Z7_NQ2RxOsdFlRMilYNv6o-7RES9hrF5NutZowFCXsLKXFpS-135l8tfbYdbLklJlNu-w"/>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p:spPr>
      </p:pic>
    </p:spTree>
    <p:extLst>
      <p:ext uri="{BB962C8B-B14F-4D97-AF65-F5344CB8AC3E}">
        <p14:creationId xmlns:p14="http://schemas.microsoft.com/office/powerpoint/2010/main" val="192927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Closing/Reminders </a:t>
            </a:r>
            <a:endParaRPr lang="en-US" dirty="0"/>
          </a:p>
        </p:txBody>
      </p:sp>
      <p:sp>
        <p:nvSpPr>
          <p:cNvPr id="3" name="Content Placeholder 2"/>
          <p:cNvSpPr>
            <a:spLocks noGrp="1"/>
          </p:cNvSpPr>
          <p:nvPr>
            <p:ph idx="1"/>
          </p:nvPr>
        </p:nvSpPr>
        <p:spPr/>
        <p:txBody>
          <a:bodyPr/>
          <a:lstStyle/>
          <a:p>
            <a:r>
              <a:rPr lang="en-US" dirty="0" smtClean="0"/>
              <a:t>Materials due on Monday FOR A GRADE</a:t>
            </a:r>
          </a:p>
          <a:p>
            <a:r>
              <a:rPr lang="en-US" dirty="0" smtClean="0"/>
              <a:t>Class Jobs </a:t>
            </a:r>
            <a:r>
              <a:rPr lang="en-US" dirty="0" smtClean="0"/>
              <a:t>applications due on Friday </a:t>
            </a:r>
            <a:endParaRPr lang="en-US" dirty="0" smtClean="0"/>
          </a:p>
          <a:p>
            <a:r>
              <a:rPr lang="en-US" dirty="0" smtClean="0"/>
              <a:t>Unit </a:t>
            </a:r>
            <a:r>
              <a:rPr lang="en-US" dirty="0" smtClean="0"/>
              <a:t>0 </a:t>
            </a:r>
            <a:r>
              <a:rPr lang="en-US" dirty="0" smtClean="0"/>
              <a:t>Study </a:t>
            </a:r>
            <a:r>
              <a:rPr lang="en-US" dirty="0" smtClean="0"/>
              <a:t>Guide </a:t>
            </a:r>
          </a:p>
          <a:p>
            <a:r>
              <a:rPr lang="en-US" dirty="0" smtClean="0"/>
              <a:t>Procedures Review: Expectations/Consequences, Hall pass, Catalysts, Passing Out/In papers, Textbooks, Unprepared for class, </a:t>
            </a:r>
            <a:r>
              <a:rPr lang="en-US" dirty="0" err="1" smtClean="0"/>
              <a:t>Tardies</a:t>
            </a:r>
            <a:r>
              <a:rPr lang="en-US" dirty="0" smtClean="0"/>
              <a:t>, Note taking</a:t>
            </a:r>
            <a:r>
              <a:rPr lang="en-US" smtClean="0"/>
              <a:t>, </a:t>
            </a:r>
            <a:r>
              <a:rPr lang="en-US" smtClean="0"/>
              <a:t>Homework </a:t>
            </a:r>
            <a:r>
              <a:rPr lang="en-US" dirty="0" smtClean="0"/>
              <a:t>Bingo </a:t>
            </a:r>
            <a:endParaRPr lang="en-US" dirty="0"/>
          </a:p>
        </p:txBody>
      </p:sp>
    </p:spTree>
    <p:extLst>
      <p:ext uri="{BB962C8B-B14F-4D97-AF65-F5344CB8AC3E}">
        <p14:creationId xmlns:p14="http://schemas.microsoft.com/office/powerpoint/2010/main" val="57969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Catalyst: </a:t>
            </a:r>
            <a:r>
              <a:rPr lang="en-US" dirty="0" smtClean="0"/>
              <a:t>8 minutes</a:t>
            </a:r>
            <a:endParaRPr lang="en-US" dirty="0" smtClean="0"/>
          </a:p>
          <a:p>
            <a:r>
              <a:rPr lang="en-US" dirty="0" smtClean="0"/>
              <a:t>Kroger vs. Coke Demo: 10 minutes</a:t>
            </a:r>
          </a:p>
          <a:p>
            <a:r>
              <a:rPr lang="en-US" dirty="0" smtClean="0"/>
              <a:t>Bias </a:t>
            </a:r>
            <a:r>
              <a:rPr lang="en-US" dirty="0" smtClean="0"/>
              <a:t>Notes and Guided Practice: 18 </a:t>
            </a:r>
            <a:r>
              <a:rPr lang="en-US" dirty="0" smtClean="0"/>
              <a:t>minutes</a:t>
            </a:r>
          </a:p>
          <a:p>
            <a:r>
              <a:rPr lang="en-US" dirty="0" smtClean="0"/>
              <a:t>Exit Ticket: </a:t>
            </a:r>
            <a:r>
              <a:rPr lang="en-US" dirty="0" smtClean="0"/>
              <a:t>Remainder </a:t>
            </a:r>
          </a:p>
          <a:p>
            <a:endParaRPr lang="en-US" dirty="0"/>
          </a:p>
        </p:txBody>
      </p:sp>
    </p:spTree>
    <p:extLst>
      <p:ext uri="{BB962C8B-B14F-4D97-AF65-F5344CB8AC3E}">
        <p14:creationId xmlns:p14="http://schemas.microsoft.com/office/powerpoint/2010/main" val="91618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Calibri" charset="0"/>
              </a:rPr>
              <a:t>Announcements </a:t>
            </a:r>
          </a:p>
        </p:txBody>
      </p:sp>
      <p:sp>
        <p:nvSpPr>
          <p:cNvPr id="17410" name="Content Placeholder 2"/>
          <p:cNvSpPr>
            <a:spLocks noGrp="1"/>
          </p:cNvSpPr>
          <p:nvPr>
            <p:ph idx="1"/>
          </p:nvPr>
        </p:nvSpPr>
        <p:spPr/>
        <p:txBody>
          <a:bodyPr>
            <a:normAutofit/>
          </a:bodyPr>
          <a:lstStyle/>
          <a:p>
            <a:r>
              <a:rPr lang="en-US" sz="3600" dirty="0" smtClean="0">
                <a:latin typeface="Calibri" charset="0"/>
              </a:rPr>
              <a:t>Materials due MONDAY</a:t>
            </a:r>
          </a:p>
          <a:p>
            <a:r>
              <a:rPr lang="en-US" sz="3600" dirty="0" smtClean="0">
                <a:latin typeface="Calibri" charset="0"/>
              </a:rPr>
              <a:t>Procedures Review</a:t>
            </a:r>
          </a:p>
          <a:p>
            <a:r>
              <a:rPr lang="en-US" sz="3600" dirty="0" smtClean="0">
                <a:latin typeface="Calibri" charset="0"/>
              </a:rPr>
              <a:t>Unit </a:t>
            </a:r>
            <a:r>
              <a:rPr lang="en-US" sz="3600" dirty="0" smtClean="0">
                <a:latin typeface="Calibri" charset="0"/>
              </a:rPr>
              <a:t>0 </a:t>
            </a:r>
            <a:r>
              <a:rPr lang="en-US" sz="3600" dirty="0" smtClean="0">
                <a:latin typeface="Calibri" charset="0"/>
              </a:rPr>
              <a:t>Study Guide </a:t>
            </a:r>
          </a:p>
          <a:p>
            <a:r>
              <a:rPr lang="en-US" sz="3600" dirty="0" smtClean="0">
                <a:latin typeface="Calibri" charset="0"/>
              </a:rPr>
              <a:t>Class </a:t>
            </a:r>
            <a:r>
              <a:rPr lang="en-US" sz="3600" dirty="0" smtClean="0">
                <a:latin typeface="Calibri" charset="0"/>
              </a:rPr>
              <a:t>Job Applications due tomorrow </a:t>
            </a:r>
            <a:endParaRPr lang="en-US" sz="3600" dirty="0" smtClean="0">
              <a:latin typeface="Calibri"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1143000"/>
          </a:xfrm>
        </p:spPr>
        <p:txBody>
          <a:bodyPr rtlCol="0">
            <a:normAutofit/>
          </a:bodyPr>
          <a:lstStyle/>
          <a:p>
            <a:pPr fontAlgn="auto">
              <a:spcAft>
                <a:spcPts val="0"/>
              </a:spcAft>
              <a:defRPr/>
            </a:pPr>
            <a:r>
              <a:rPr lang="en-US" dirty="0" smtClean="0">
                <a:ea typeface="+mj-ea"/>
                <a:cs typeface="+mj-cs"/>
              </a:rPr>
              <a:t>Objectives</a:t>
            </a:r>
            <a:endParaRPr lang="en-US" dirty="0">
              <a:ea typeface="+mj-ea"/>
              <a:cs typeface="+mj-cs"/>
            </a:endParaRPr>
          </a:p>
        </p:txBody>
      </p:sp>
      <p:sp>
        <p:nvSpPr>
          <p:cNvPr id="19458" name="Content Placeholder 2"/>
          <p:cNvSpPr>
            <a:spLocks noGrp="1"/>
          </p:cNvSpPr>
          <p:nvPr>
            <p:ph idx="1"/>
          </p:nvPr>
        </p:nvSpPr>
        <p:spPr/>
        <p:txBody>
          <a:bodyPr/>
          <a:lstStyle/>
          <a:p>
            <a:r>
              <a:rPr lang="en-US" dirty="0"/>
              <a:t>SWBAT define bias.</a:t>
            </a:r>
          </a:p>
          <a:p>
            <a:r>
              <a:rPr lang="en-US" dirty="0"/>
              <a:t>SWBAT identify bias in an experiment.</a:t>
            </a:r>
          </a:p>
          <a:p>
            <a:r>
              <a:rPr lang="en-US" dirty="0"/>
              <a:t>SWBAT communicate the effect (intended or unintended) of bias on experimental results. </a:t>
            </a:r>
          </a:p>
          <a:p>
            <a:pPr marL="0" indent="0">
              <a:buNone/>
            </a:pPr>
            <a:endParaRPr lang="en-US" dirty="0">
              <a:latin typeface="Calibri"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smtClean="0">
                <a:latin typeface="Calibri" charset="0"/>
              </a:rPr>
              <a:t>Hook: </a:t>
            </a:r>
            <a:r>
              <a:rPr lang="en-US" dirty="0" smtClean="0">
                <a:latin typeface="Calibri" charset="0"/>
              </a:rPr>
              <a:t>Generic vs. Name brand </a:t>
            </a:r>
            <a:endParaRPr lang="en-US" dirty="0">
              <a:latin typeface="Calibri" charset="0"/>
            </a:endParaRPr>
          </a:p>
        </p:txBody>
      </p:sp>
      <p:sp>
        <p:nvSpPr>
          <p:cNvPr id="18434" name="Content Placeholder 2"/>
          <p:cNvSpPr>
            <a:spLocks noGrp="1"/>
          </p:cNvSpPr>
          <p:nvPr>
            <p:ph idx="1"/>
          </p:nvPr>
        </p:nvSpPr>
        <p:spPr>
          <a:xfrm>
            <a:off x="151650" y="2138972"/>
            <a:ext cx="3386161" cy="4719765"/>
          </a:xfrm>
        </p:spPr>
        <p:txBody>
          <a:bodyPr>
            <a:normAutofit/>
          </a:bodyPr>
          <a:lstStyle/>
          <a:p>
            <a:r>
              <a:rPr lang="en-US" dirty="0" smtClean="0">
                <a:latin typeface="Calibri" charset="0"/>
              </a:rPr>
              <a:t>Each student will get 2 items: one is name brand and one is generic  </a:t>
            </a:r>
            <a:endParaRPr lang="en-US" dirty="0" smtClean="0">
              <a:latin typeface="Calibri" charset="0"/>
            </a:endParaRPr>
          </a:p>
          <a:p>
            <a:r>
              <a:rPr lang="en-US" dirty="0" smtClean="0">
                <a:latin typeface="Calibri" charset="0"/>
              </a:rPr>
              <a:t>Determine which is the name brand product. </a:t>
            </a:r>
            <a:endParaRPr lang="en-US" dirty="0" smtClean="0">
              <a:latin typeface="Calibri" charset="0"/>
            </a:endParaRPr>
          </a:p>
          <a:p>
            <a:r>
              <a:rPr lang="en-US" dirty="0" smtClean="0">
                <a:latin typeface="Calibri" charset="0"/>
              </a:rPr>
              <a:t>Evidence? </a:t>
            </a:r>
          </a:p>
          <a:p>
            <a:r>
              <a:rPr lang="en-US" dirty="0" smtClean="0">
                <a:latin typeface="Calibri" charset="0"/>
              </a:rPr>
              <a:t>Experience?  </a:t>
            </a:r>
          </a:p>
          <a:p>
            <a:endParaRPr lang="en-US" dirty="0">
              <a:latin typeface="Calibri" charset="0"/>
            </a:endParaRPr>
          </a:p>
        </p:txBody>
      </p:sp>
      <p:pic>
        <p:nvPicPr>
          <p:cNvPr id="5" name="Picture 4"/>
          <p:cNvPicPr>
            <a:picLocks noChangeAspect="1"/>
          </p:cNvPicPr>
          <p:nvPr/>
        </p:nvPicPr>
        <p:blipFill>
          <a:blip r:embed="rId2"/>
          <a:stretch>
            <a:fillRect/>
          </a:stretch>
        </p:blipFill>
        <p:spPr>
          <a:xfrm>
            <a:off x="3537811" y="1896521"/>
            <a:ext cx="5606189" cy="45112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Discussion</a:t>
            </a:r>
            <a:endParaRPr lang="en-US" dirty="0"/>
          </a:p>
        </p:txBody>
      </p:sp>
      <p:sp>
        <p:nvSpPr>
          <p:cNvPr id="3" name="Content Placeholder 2"/>
          <p:cNvSpPr>
            <a:spLocks noGrp="1"/>
          </p:cNvSpPr>
          <p:nvPr>
            <p:ph idx="1"/>
          </p:nvPr>
        </p:nvSpPr>
        <p:spPr>
          <a:xfrm>
            <a:off x="739775" y="2770094"/>
            <a:ext cx="3980320" cy="3267169"/>
          </a:xfrm>
        </p:spPr>
        <p:txBody>
          <a:bodyPr/>
          <a:lstStyle/>
          <a:p>
            <a:pPr marL="0" indent="0">
              <a:buNone/>
            </a:pPr>
            <a:r>
              <a:rPr lang="en-US" dirty="0" smtClean="0"/>
              <a:t>What led us to our decision? </a:t>
            </a:r>
          </a:p>
          <a:p>
            <a:pPr marL="0" indent="0">
              <a:buNone/>
            </a:pPr>
            <a:r>
              <a:rPr lang="en-US" dirty="0" smtClean="0"/>
              <a:t>What experiences led us to this decision? </a:t>
            </a:r>
          </a:p>
          <a:p>
            <a:pPr marL="0" indent="0">
              <a:buNone/>
            </a:pPr>
            <a:r>
              <a:rPr lang="en-US" dirty="0" smtClean="0"/>
              <a:t>Bias definition? </a:t>
            </a:r>
            <a:r>
              <a:rPr lang="en-US" dirty="0" smtClean="0"/>
              <a:t>Examples? </a:t>
            </a:r>
            <a:endParaRPr lang="en-US" dirty="0" smtClean="0"/>
          </a:p>
        </p:txBody>
      </p:sp>
    </p:spTree>
    <p:extLst>
      <p:ext uri="{BB962C8B-B14F-4D97-AF65-F5344CB8AC3E}">
        <p14:creationId xmlns:p14="http://schemas.microsoft.com/office/powerpoint/2010/main" val="313126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627529" y="1271613"/>
            <a:ext cx="79038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buClr>
                <a:schemeClr val="bg1"/>
              </a:buClr>
              <a:buFontTx/>
              <a:buChar char="•"/>
            </a:pPr>
            <a:r>
              <a:rPr lang="en-US" sz="3600" b="1" u="sng" dirty="0" smtClean="0">
                <a:solidFill>
                  <a:srgbClr val="000000"/>
                </a:solidFill>
                <a:cs typeface="Times New Roman" charset="0"/>
              </a:rPr>
              <a:t>Bias </a:t>
            </a:r>
            <a:r>
              <a:rPr lang="en-US" sz="3600" dirty="0" smtClean="0">
                <a:solidFill>
                  <a:schemeClr val="accent4"/>
                </a:solidFill>
                <a:cs typeface="Times New Roman" charset="0"/>
              </a:rPr>
              <a:t>is </a:t>
            </a:r>
            <a:r>
              <a:rPr lang="en-US" sz="3600" dirty="0">
                <a:solidFill>
                  <a:schemeClr val="accent4"/>
                </a:solidFill>
                <a:cs typeface="Times New Roman" charset="0"/>
              </a:rPr>
              <a:t>a</a:t>
            </a:r>
            <a:r>
              <a:rPr lang="en-US" sz="3600" b="0" dirty="0" smtClean="0">
                <a:solidFill>
                  <a:schemeClr val="accent4"/>
                </a:solidFill>
                <a:cs typeface="Times New Roman" charset="0"/>
              </a:rPr>
              <a:t> </a:t>
            </a:r>
            <a:r>
              <a:rPr lang="en-US" sz="3600" b="0" dirty="0">
                <a:solidFill>
                  <a:schemeClr val="accent4"/>
                </a:solidFill>
                <a:cs typeface="Times New Roman" charset="0"/>
              </a:rPr>
              <a:t>prejudiced presentation of </a:t>
            </a:r>
            <a:r>
              <a:rPr lang="en-US" sz="3600" b="0" dirty="0" smtClean="0">
                <a:solidFill>
                  <a:schemeClr val="accent4"/>
                </a:solidFill>
                <a:cs typeface="Times New Roman" charset="0"/>
              </a:rPr>
              <a:t>material. </a:t>
            </a:r>
            <a:endParaRPr lang="en-US" sz="3600" b="0" dirty="0">
              <a:solidFill>
                <a:schemeClr val="accent4"/>
              </a:solidFill>
              <a:cs typeface="Times New Roman" charset="0"/>
            </a:endParaRPr>
          </a:p>
        </p:txBody>
      </p:sp>
      <p:sp>
        <p:nvSpPr>
          <p:cNvPr id="10245" name="Text Box 5"/>
          <p:cNvSpPr txBox="1">
            <a:spLocks noChangeArrowheads="1"/>
          </p:cNvSpPr>
          <p:nvPr/>
        </p:nvSpPr>
        <p:spPr bwMode="auto">
          <a:xfrm>
            <a:off x="1981200" y="3429000"/>
            <a:ext cx="5486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lgn="ctr"/>
            <a:r>
              <a:rPr lang="en-US" sz="2800" dirty="0"/>
              <a:t>Two main types of bias</a:t>
            </a:r>
            <a:r>
              <a:rPr lang="en-US" sz="2800" dirty="0">
                <a:solidFill>
                  <a:srgbClr val="000000"/>
                </a:solidFill>
              </a:rPr>
              <a:t>:</a:t>
            </a:r>
          </a:p>
          <a:p>
            <a:pPr algn="ctr"/>
            <a:endParaRPr lang="en-US" sz="2800" b="1" u="sng" dirty="0">
              <a:solidFill>
                <a:schemeClr val="accent4"/>
              </a:solidFill>
            </a:endParaRPr>
          </a:p>
          <a:p>
            <a:r>
              <a:rPr lang="en-US" sz="2800" b="1" u="sng" dirty="0">
                <a:solidFill>
                  <a:srgbClr val="000000"/>
                </a:solidFill>
              </a:rPr>
              <a:t>1. Sampling </a:t>
            </a:r>
            <a:r>
              <a:rPr lang="en-US" sz="2800" b="1" dirty="0">
                <a:solidFill>
                  <a:srgbClr val="000000"/>
                </a:solidFill>
              </a:rPr>
              <a:t>bias</a:t>
            </a:r>
          </a:p>
          <a:p>
            <a:endParaRPr lang="en-US" sz="2800" b="1" u="sng" dirty="0">
              <a:solidFill>
                <a:srgbClr val="000000"/>
              </a:solidFill>
            </a:endParaRPr>
          </a:p>
          <a:p>
            <a:r>
              <a:rPr lang="en-US" sz="2800" b="1" u="sng" dirty="0">
                <a:solidFill>
                  <a:srgbClr val="000000"/>
                </a:solidFill>
              </a:rPr>
              <a:t>2. Measurement </a:t>
            </a:r>
            <a:r>
              <a:rPr lang="en-US" sz="2800" b="1" dirty="0">
                <a:solidFill>
                  <a:srgbClr val="000000"/>
                </a:solidFill>
              </a:rPr>
              <a:t>b</a:t>
            </a:r>
            <a:r>
              <a:rPr lang="en-US" sz="2800" b="1" dirty="0" smtClean="0">
                <a:solidFill>
                  <a:srgbClr val="000000"/>
                </a:solidFill>
              </a:rPr>
              <a:t>ias</a:t>
            </a:r>
            <a:endParaRPr lang="en-US" sz="2800" b="1" dirty="0">
              <a:solidFill>
                <a:srgbClr val="000000"/>
              </a:solidFill>
            </a:endParaRPr>
          </a:p>
        </p:txBody>
      </p:sp>
      <p:sp>
        <p:nvSpPr>
          <p:cNvPr id="2" name="TextBox 1"/>
          <p:cNvSpPr txBox="1"/>
          <p:nvPr/>
        </p:nvSpPr>
        <p:spPr>
          <a:xfrm>
            <a:off x="1981200" y="181429"/>
            <a:ext cx="5693229" cy="369332"/>
          </a:xfrm>
          <a:prstGeom prst="rect">
            <a:avLst/>
          </a:prstGeom>
          <a:noFill/>
        </p:spPr>
        <p:txBody>
          <a:bodyPr wrap="square" rtlCol="0">
            <a:spAutoFit/>
          </a:bodyPr>
          <a:lstStyle/>
          <a:p>
            <a:r>
              <a:rPr lang="en-US" dirty="0" smtClean="0">
                <a:solidFill>
                  <a:schemeClr val="bg1"/>
                </a:solidFill>
              </a:rPr>
              <a:t>Key Point 1 </a:t>
            </a:r>
            <a:endParaRPr lang="en-US" dirty="0">
              <a:solidFill>
                <a:schemeClr val="bg1"/>
              </a:solidFill>
            </a:endParaRPr>
          </a:p>
        </p:txBody>
      </p:sp>
    </p:spTree>
    <p:extLst>
      <p:ext uri="{BB962C8B-B14F-4D97-AF65-F5344CB8AC3E}">
        <p14:creationId xmlns:p14="http://schemas.microsoft.com/office/powerpoint/2010/main" val="2431701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1066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dirty="0" smtClean="0">
                <a:solidFill>
                  <a:schemeClr val="accent6"/>
                </a:solidFill>
              </a:rPr>
              <a:t>Key Point 2: Sampling </a:t>
            </a:r>
            <a:r>
              <a:rPr lang="en-US" sz="3200" dirty="0">
                <a:solidFill>
                  <a:schemeClr val="accent6"/>
                </a:solidFill>
              </a:rPr>
              <a:t>Bias</a:t>
            </a:r>
          </a:p>
        </p:txBody>
      </p:sp>
      <p:sp>
        <p:nvSpPr>
          <p:cNvPr id="11267" name="Text Box 3"/>
          <p:cNvSpPr txBox="1">
            <a:spLocks noChangeArrowheads="1"/>
          </p:cNvSpPr>
          <p:nvPr/>
        </p:nvSpPr>
        <p:spPr bwMode="auto">
          <a:xfrm>
            <a:off x="0" y="1676400"/>
            <a:ext cx="900419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800" dirty="0" smtClean="0">
                <a:solidFill>
                  <a:schemeClr val="accent1"/>
                </a:solidFill>
                <a:cs typeface="Times New Roman" charset="0"/>
              </a:rPr>
              <a:t>A sample is </a:t>
            </a:r>
            <a:r>
              <a:rPr lang="en-US" sz="2800" dirty="0">
                <a:cs typeface="Times New Roman" charset="0"/>
              </a:rPr>
              <a:t>a</a:t>
            </a:r>
            <a:r>
              <a:rPr lang="en-US" sz="2800" b="0" dirty="0" smtClean="0">
                <a:cs typeface="Times New Roman" charset="0"/>
              </a:rPr>
              <a:t> </a:t>
            </a:r>
            <a:r>
              <a:rPr lang="en-US" sz="2800" b="1" u="sng" dirty="0">
                <a:cs typeface="Times New Roman" charset="0"/>
              </a:rPr>
              <a:t>group of units selected to be </a:t>
            </a:r>
            <a:r>
              <a:rPr lang="ja-JP" altLang="en-US" sz="2800" b="1" u="sng" dirty="0">
                <a:latin typeface="Arial"/>
                <a:cs typeface="Times New Roman" charset="0"/>
              </a:rPr>
              <a:t>“</a:t>
            </a:r>
            <a:r>
              <a:rPr lang="en-US" sz="2800" b="1" u="sng" dirty="0">
                <a:cs typeface="Times New Roman" charset="0"/>
              </a:rPr>
              <a:t>measured</a:t>
            </a:r>
            <a:r>
              <a:rPr lang="ja-JP" altLang="en-US" sz="2800" b="1" u="sng" dirty="0">
                <a:latin typeface="Arial"/>
                <a:cs typeface="Times New Roman" charset="0"/>
              </a:rPr>
              <a:t>”</a:t>
            </a:r>
            <a:r>
              <a:rPr lang="en-US" sz="2800" b="1" u="sng" dirty="0">
                <a:cs typeface="Times New Roman" charset="0"/>
              </a:rPr>
              <a:t> </a:t>
            </a:r>
            <a:r>
              <a:rPr lang="en-US" sz="2800" b="0" dirty="0">
                <a:cs typeface="Times New Roman" charset="0"/>
              </a:rPr>
              <a:t>from a larger group (the population)</a:t>
            </a:r>
            <a:r>
              <a:rPr lang="en-US" sz="2800" b="0" dirty="0" smtClean="0">
                <a:cs typeface="Times New Roman" charset="0"/>
              </a:rPr>
              <a:t>. These are used for the experimental and control groups. </a:t>
            </a:r>
            <a:endParaRPr lang="en-US" sz="2800" b="0" dirty="0"/>
          </a:p>
        </p:txBody>
      </p:sp>
      <p:sp>
        <p:nvSpPr>
          <p:cNvPr id="11268" name="Rectangle 4"/>
          <p:cNvSpPr>
            <a:spLocks noChangeArrowheads="1"/>
          </p:cNvSpPr>
          <p:nvPr/>
        </p:nvSpPr>
        <p:spPr bwMode="auto">
          <a:xfrm>
            <a:off x="153900" y="3116847"/>
            <a:ext cx="5119915" cy="3539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800" b="1" u="sng" dirty="0">
                <a:solidFill>
                  <a:srgbClr val="000000"/>
                </a:solidFill>
                <a:cs typeface="Times New Roman" charset="0"/>
              </a:rPr>
              <a:t>Sampling bias </a:t>
            </a:r>
            <a:r>
              <a:rPr lang="en-US" sz="2800" b="0" dirty="0">
                <a:cs typeface="Times New Roman" charset="0"/>
              </a:rPr>
              <a:t>is introduced when the sample used is not </a:t>
            </a:r>
            <a:r>
              <a:rPr lang="en-US" sz="2800" b="1" u="sng" dirty="0">
                <a:cs typeface="Times New Roman" charset="0"/>
              </a:rPr>
              <a:t>representative</a:t>
            </a:r>
            <a:r>
              <a:rPr lang="en-US" sz="2800" b="0" dirty="0">
                <a:cs typeface="Times New Roman" charset="0"/>
              </a:rPr>
              <a:t> of the </a:t>
            </a:r>
            <a:r>
              <a:rPr lang="en-US" sz="2800" b="0" dirty="0" smtClean="0">
                <a:cs typeface="Times New Roman" charset="0"/>
              </a:rPr>
              <a:t>population, is </a:t>
            </a:r>
            <a:r>
              <a:rPr lang="en-US" sz="2800" b="1" u="sng" dirty="0" smtClean="0">
                <a:cs typeface="Times New Roman" charset="0"/>
              </a:rPr>
              <a:t>too small </a:t>
            </a:r>
            <a:r>
              <a:rPr lang="en-US" sz="2800" dirty="0" smtClean="0">
                <a:cs typeface="Times New Roman" charset="0"/>
              </a:rPr>
              <a:t>to represent the population, or not </a:t>
            </a:r>
            <a:r>
              <a:rPr lang="en-US" sz="2800" b="1" u="sng" dirty="0" smtClean="0">
                <a:cs typeface="Times New Roman" charset="0"/>
              </a:rPr>
              <a:t>randomized.</a:t>
            </a:r>
          </a:p>
          <a:p>
            <a:endParaRPr lang="en-US" sz="2800" b="1" u="sng" dirty="0">
              <a:cs typeface="Times New Roman" charset="0"/>
            </a:endParaRPr>
          </a:p>
          <a:p>
            <a:r>
              <a:rPr lang="en-US" sz="2800" b="1" u="sng" dirty="0" smtClean="0">
                <a:cs typeface="Times New Roman" charset="0"/>
              </a:rPr>
              <a:t>Example: Old people and dancing</a:t>
            </a:r>
            <a:r>
              <a:rPr lang="en-US" sz="2800" dirty="0">
                <a:cs typeface="Times New Roman" charset="0"/>
              </a:rPr>
              <a:t>	</a:t>
            </a:r>
            <a:endParaRPr lang="en-US" sz="2800" b="0" dirty="0"/>
          </a:p>
        </p:txBody>
      </p:sp>
      <p:pic>
        <p:nvPicPr>
          <p:cNvPr id="3" name="Picture 2"/>
          <p:cNvPicPr>
            <a:picLocks noChangeAspect="1"/>
          </p:cNvPicPr>
          <p:nvPr/>
        </p:nvPicPr>
        <p:blipFill>
          <a:blip r:embed="rId3"/>
          <a:stretch>
            <a:fillRect/>
          </a:stretch>
        </p:blipFill>
        <p:spPr>
          <a:xfrm>
            <a:off x="5422146" y="2658500"/>
            <a:ext cx="3264654" cy="2022666"/>
          </a:xfrm>
          <a:prstGeom prst="rect">
            <a:avLst/>
          </a:prstGeom>
        </p:spPr>
      </p:pic>
    </p:spTree>
    <p:extLst>
      <p:ext uri="{BB962C8B-B14F-4D97-AF65-F5344CB8AC3E}">
        <p14:creationId xmlns:p14="http://schemas.microsoft.com/office/powerpoint/2010/main" val="2072558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4038</TotalTime>
  <Words>1529</Words>
  <Application>Microsoft Macintosh PowerPoint</Application>
  <PresentationFormat>On-screen Show (4:3)</PresentationFormat>
  <Paragraphs>205</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Genesis</vt:lpstr>
      <vt:lpstr>PowerPoint Presentation</vt:lpstr>
      <vt:lpstr>Catalyst: August 14th, 2014 </vt:lpstr>
      <vt:lpstr>Agenda</vt:lpstr>
      <vt:lpstr>Announcements </vt:lpstr>
      <vt:lpstr>Objectives</vt:lpstr>
      <vt:lpstr>Hook: Generic vs. Name brand </vt:lpstr>
      <vt:lpstr>Bias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Bias Practice Questions Expectations </vt:lpstr>
      <vt:lpstr>Bias Practice 1 : Teenagers + Smoking</vt:lpstr>
      <vt:lpstr>Bias Practice 2</vt:lpstr>
      <vt:lpstr>Bias Practice 3 </vt:lpstr>
      <vt:lpstr>Exit Ticket: Question 1</vt:lpstr>
      <vt:lpstr>Exit Ticket: Question 2</vt:lpstr>
      <vt:lpstr>Closing/Reminders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42</cp:revision>
  <dcterms:created xsi:type="dcterms:W3CDTF">2012-07-14T00:46:17Z</dcterms:created>
  <dcterms:modified xsi:type="dcterms:W3CDTF">2014-08-10T19:27:31Z</dcterms:modified>
</cp:coreProperties>
</file>