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81" r:id="rId2"/>
    <p:sldId id="256" r:id="rId3"/>
    <p:sldId id="295" r:id="rId4"/>
    <p:sldId id="257" r:id="rId5"/>
    <p:sldId id="282" r:id="rId6"/>
    <p:sldId id="276" r:id="rId7"/>
    <p:sldId id="259" r:id="rId8"/>
    <p:sldId id="260" r:id="rId9"/>
    <p:sldId id="284" r:id="rId10"/>
    <p:sldId id="261" r:id="rId11"/>
    <p:sldId id="263" r:id="rId12"/>
    <p:sldId id="264" r:id="rId13"/>
    <p:sldId id="286" r:id="rId14"/>
    <p:sldId id="265" r:id="rId15"/>
    <p:sldId id="287" r:id="rId16"/>
    <p:sldId id="288" r:id="rId17"/>
    <p:sldId id="266" r:id="rId18"/>
    <p:sldId id="269" r:id="rId19"/>
    <p:sldId id="289" r:id="rId20"/>
    <p:sldId id="270" r:id="rId21"/>
    <p:sldId id="290" r:id="rId22"/>
    <p:sldId id="291" r:id="rId23"/>
    <p:sldId id="272" r:id="rId24"/>
    <p:sldId id="273" r:id="rId25"/>
    <p:sldId id="274" r:id="rId26"/>
    <p:sldId id="294" r:id="rId27"/>
    <p:sldId id="293" r:id="rId28"/>
    <p:sldId id="275" r:id="rId29"/>
    <p:sldId id="27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44"/>
    <a:srgbClr val="292929"/>
    <a:srgbClr val="CC9900"/>
    <a:srgbClr val="399915"/>
    <a:srgbClr val="AD0E08"/>
    <a:srgbClr val="A97087"/>
    <a:srgbClr val="FF3300"/>
    <a:srgbClr val="3399FF"/>
    <a:srgbClr val="1F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3FCDD-7560-DA4E-861D-297B9D0786CB}" type="datetimeFigureOut">
              <a:rPr lang="en-US" smtClean="0"/>
              <a:t>8/2/14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82F6-A460-0D47-9578-1AC9601D6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cards/Green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2F6-A460-0D47-9578-1AC9601D62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Seating charts attached to folders 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Materials: Seating chart, prepared folders (parent</a:t>
            </a:r>
            <a:r>
              <a:rPr lang="en-US" baseline="0" dirty="0" smtClean="0">
                <a:latin typeface="Calibri" charset="0"/>
              </a:rPr>
              <a:t> letter, syllabus, student survey</a:t>
            </a:r>
            <a:r>
              <a:rPr lang="en-US" dirty="0" smtClean="0">
                <a:latin typeface="Calibri" charset="0"/>
              </a:rPr>
              <a:t>,, post it notes</a:t>
            </a:r>
            <a:r>
              <a:rPr lang="en-US" baseline="0" dirty="0" smtClean="0">
                <a:latin typeface="Calibri" charset="0"/>
              </a:rPr>
              <a:t> 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Daily differentiation:</a:t>
            </a:r>
            <a:r>
              <a:rPr lang="en-US" baseline="0" dirty="0" smtClean="0">
                <a:latin typeface="Calibri" charset="0"/>
              </a:rPr>
              <a:t> Slap the Door Exit Ticket 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Inquiry build-in: Introduction</a:t>
            </a:r>
            <a:r>
              <a:rPr lang="en-US" baseline="0" dirty="0" smtClean="0">
                <a:latin typeface="Calibri" charset="0"/>
              </a:rPr>
              <a:t> to Ms. Mitchell’s science class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ACT focus: None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Reinforcement: Syllabus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EOC/Unit assessment connection: None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Lesson topic: First Day of School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Catalyst:</a:t>
            </a:r>
            <a:r>
              <a:rPr lang="en-US" baseline="0" dirty="0" smtClean="0">
                <a:latin typeface="Calibri" charset="0"/>
              </a:rPr>
              <a:t> Student survey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Classwork: GTKY</a:t>
            </a:r>
            <a:r>
              <a:rPr lang="en-US" baseline="0" dirty="0" smtClean="0">
                <a:latin typeface="Calibri" charset="0"/>
              </a:rPr>
              <a:t> activity, introduction to Ms. Mitchell, syllabus overview </a:t>
            </a:r>
            <a:endParaRPr lang="en-US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Homework: Buy materials and have parent</a:t>
            </a:r>
            <a:r>
              <a:rPr lang="en-US" baseline="0" dirty="0" smtClean="0">
                <a:latin typeface="Calibri" charset="0"/>
              </a:rPr>
              <a:t> letter signed. </a:t>
            </a: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2F6-A460-0D47-9578-1AC9601D62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4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Binder sale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2F6-A460-0D47-9578-1AC9601D62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82F6-A460-0D47-9578-1AC9601D62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BDB6D6-2790-B345-9606-89C6E5EF89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4E63-F960-0244-AA74-F1F779C59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EA2DD9A-F693-AF4C-A174-1143941C0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95B7-33DB-CD42-991D-AB436EEE9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9098C8-79F1-A94B-B593-A853EFD662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CD14-A3C6-BB4B-832D-FC101AE51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C98B-33A6-494F-B5FD-E3FACEA7C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BA76-8107-1548-A7EB-8F6125D450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BA46-F31A-B244-84B4-A874B474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A9B55-57EC-A541-AA8B-EFDAFAC7E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71EF-156D-E54A-874E-52F476A61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3A33E93-5242-E245-A832-88EE9549E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Introduction/Roll 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Schedules (Schedule instructions) 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Calibri"/>
                <a:cs typeface="Calibri"/>
              </a:rPr>
              <a:t>GTYK activity if time 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Homeroom Agenda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14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urie.M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2872895" cy="2078568"/>
          </a:xfrm>
          <a:prstGeom prst="rect">
            <a:avLst/>
          </a:prstGeom>
        </p:spPr>
      </p:pic>
      <p:pic>
        <p:nvPicPr>
          <p:cNvPr id="6" name="Picture 5" descr="mom.laurie.rand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3154397" cy="2444165"/>
          </a:xfrm>
          <a:prstGeom prst="rect">
            <a:avLst/>
          </a:prstGeom>
        </p:spPr>
      </p:pic>
      <p:pic>
        <p:nvPicPr>
          <p:cNvPr id="7" name="Picture 6" descr="XpressConnec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3198395" cy="2398796"/>
          </a:xfrm>
          <a:prstGeom prst="rect">
            <a:avLst/>
          </a:prstGeom>
        </p:spPr>
      </p:pic>
      <p:pic>
        <p:nvPicPr>
          <p:cNvPr id="9" name="Picture 8" descr="Sarah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00200"/>
            <a:ext cx="1971675" cy="3505200"/>
          </a:xfrm>
          <a:prstGeom prst="rect">
            <a:avLst/>
          </a:prstGeom>
        </p:spPr>
      </p:pic>
      <p:pic>
        <p:nvPicPr>
          <p:cNvPr id="10" name="Picture 9" descr="boy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3657600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2260599" cy="3030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3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People (and animals) that I love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15055"/>
          <a:stretch>
            <a:fillRect/>
          </a:stretch>
        </p:blipFill>
        <p:spPr>
          <a:xfrm>
            <a:off x="381000" y="1719071"/>
            <a:ext cx="2894050" cy="18311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Biology!!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redwoo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92" y="2107324"/>
            <a:ext cx="3962893" cy="2972170"/>
          </a:xfrm>
          <a:prstGeom prst="rect">
            <a:avLst/>
          </a:prstGeom>
        </p:spPr>
      </p:pic>
      <p:pic>
        <p:nvPicPr>
          <p:cNvPr id="6" name="Picture 5" descr="caterpill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25193"/>
            <a:ext cx="3878135" cy="2908601"/>
          </a:xfrm>
          <a:prstGeom prst="rect">
            <a:avLst/>
          </a:prstGeom>
        </p:spPr>
      </p:pic>
      <p:pic>
        <p:nvPicPr>
          <p:cNvPr id="7" name="Picture 6" descr="eye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83" y="3733961"/>
            <a:ext cx="3588088" cy="2691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310" y="850900"/>
            <a:ext cx="2957689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66951"/>
                </a:solidFill>
              </a:rPr>
              <a:t>Contact </a:t>
            </a:r>
            <a:r>
              <a:rPr lang="en-US" sz="3600" dirty="0" err="1" smtClean="0">
                <a:solidFill>
                  <a:srgbClr val="C66951"/>
                </a:solidFill>
              </a:rPr>
              <a:t>informationGoals</a:t>
            </a:r>
            <a:endParaRPr lang="en-US" sz="3600" dirty="0" smtClean="0">
              <a:solidFill>
                <a:srgbClr val="C66951"/>
              </a:solidFill>
            </a:endParaRPr>
          </a:p>
          <a:p>
            <a:r>
              <a:rPr lang="en-US" sz="3600" dirty="0" smtClean="0">
                <a:solidFill>
                  <a:srgbClr val="C66951"/>
                </a:solidFill>
              </a:rPr>
              <a:t>Materials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Daily Work Organizers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Standards Based Grading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Flipped Classroom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Rewards system</a:t>
            </a:r>
            <a:endParaRPr lang="en-US" sz="3600" dirty="0">
              <a:solidFill>
                <a:srgbClr val="C6695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Syllabus: 10-20 minutes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153401" cy="483412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en-US" sz="4400" dirty="0">
              <a:solidFill>
                <a:srgbClr val="FFFFFF"/>
              </a:solidFill>
            </a:endParaRPr>
          </a:p>
          <a:p>
            <a:pPr marL="571500" indent="-571500"/>
            <a:r>
              <a:rPr lang="en-US" sz="4400" dirty="0" smtClean="0">
                <a:solidFill>
                  <a:srgbClr val="FFFFFF"/>
                </a:solidFill>
              </a:rPr>
              <a:t>Phone</a:t>
            </a:r>
            <a:r>
              <a:rPr lang="en-US" sz="4400" dirty="0">
                <a:solidFill>
                  <a:srgbClr val="FFFFFF"/>
                </a:solidFill>
              </a:rPr>
              <a:t>: </a:t>
            </a:r>
            <a:r>
              <a:rPr lang="en-US" sz="4400" dirty="0" smtClean="0">
                <a:solidFill>
                  <a:srgbClr val="FFFFFF"/>
                </a:solidFill>
              </a:rPr>
              <a:t>903.293.6419</a:t>
            </a:r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dirty="0">
                <a:solidFill>
                  <a:srgbClr val="FFFFFF"/>
                </a:solidFill>
              </a:rPr>
              <a:t>Email: </a:t>
            </a:r>
            <a:r>
              <a:rPr lang="en-US" sz="4400" u="sng" dirty="0" smtClean="0">
                <a:solidFill>
                  <a:srgbClr val="FFFFFF"/>
                </a:solidFill>
              </a:rPr>
              <a:t>mitchellm5@scsk12.org (Typo) </a:t>
            </a:r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dirty="0" smtClean="0">
                <a:solidFill>
                  <a:srgbClr val="FFFFFF"/>
                </a:solidFill>
              </a:rPr>
              <a:t>Office hours (Tutoring): </a:t>
            </a:r>
            <a:r>
              <a:rPr lang="en-US" sz="4400" dirty="0">
                <a:solidFill>
                  <a:srgbClr val="FFFFFF"/>
                </a:solidFill>
              </a:rPr>
              <a:t>Tuesday and Thursday, 2</a:t>
            </a:r>
            <a:r>
              <a:rPr lang="en-US" sz="4400" dirty="0" smtClean="0">
                <a:solidFill>
                  <a:srgbClr val="FFFFFF"/>
                </a:solidFill>
              </a:rPr>
              <a:t>:15 </a:t>
            </a:r>
            <a:r>
              <a:rPr lang="en-US" sz="4400" dirty="0">
                <a:solidFill>
                  <a:srgbClr val="FFFFFF"/>
                </a:solidFill>
              </a:rPr>
              <a:t>-3</a:t>
            </a:r>
            <a:r>
              <a:rPr lang="en-US" sz="4400" dirty="0" smtClean="0">
                <a:solidFill>
                  <a:srgbClr val="FFFFFF"/>
                </a:solidFill>
              </a:rPr>
              <a:t>:15 </a:t>
            </a:r>
            <a:r>
              <a:rPr lang="en-US" sz="4400" dirty="0">
                <a:solidFill>
                  <a:srgbClr val="FFFFFF"/>
                </a:solidFill>
              </a:rPr>
              <a:t>p.m</a:t>
            </a:r>
            <a:r>
              <a:rPr lang="en-US" sz="4400" dirty="0" smtClean="0">
                <a:solidFill>
                  <a:srgbClr val="FFFFFF"/>
                </a:solidFill>
              </a:rPr>
              <a:t>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Syllabus: Contact Information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39925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C66951"/>
                </a:solidFill>
              </a:rPr>
              <a:t>Class website: </a:t>
            </a:r>
          </a:p>
          <a:p>
            <a:pPr lvl="1"/>
            <a:r>
              <a:rPr lang="en-US" sz="3600" dirty="0" err="1" smtClean="0">
                <a:solidFill>
                  <a:srgbClr val="C66951"/>
                </a:solidFill>
              </a:rPr>
              <a:t>www.msmbio.weebly.com</a:t>
            </a:r>
            <a:r>
              <a:rPr lang="en-US" sz="3800" dirty="0" smtClean="0">
                <a:solidFill>
                  <a:srgbClr val="C66951"/>
                </a:solidFill>
              </a:rPr>
              <a:t> </a:t>
            </a:r>
          </a:p>
          <a:p>
            <a:pPr lvl="1"/>
            <a:r>
              <a:rPr lang="en-US" sz="3800" dirty="0" smtClean="0">
                <a:solidFill>
                  <a:srgbClr val="C66951"/>
                </a:solidFill>
              </a:rPr>
              <a:t>Access class materials</a:t>
            </a:r>
          </a:p>
          <a:p>
            <a:pPr lvl="1"/>
            <a:r>
              <a:rPr lang="en-US" sz="3800" dirty="0" smtClean="0">
                <a:solidFill>
                  <a:srgbClr val="C66951"/>
                </a:solidFill>
              </a:rPr>
              <a:t>Daily lessons</a:t>
            </a:r>
          </a:p>
          <a:p>
            <a:pPr lvl="1"/>
            <a:r>
              <a:rPr lang="en-US" sz="3800" dirty="0" smtClean="0">
                <a:solidFill>
                  <a:srgbClr val="C66951"/>
                </a:solidFill>
              </a:rPr>
              <a:t>Flipped videos</a:t>
            </a:r>
          </a:p>
          <a:p>
            <a:pPr lvl="1"/>
            <a:r>
              <a:rPr lang="en-US" sz="3800" dirty="0" smtClean="0">
                <a:solidFill>
                  <a:srgbClr val="C66951"/>
                </a:solidFill>
              </a:rPr>
              <a:t>EVERYTHING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22860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Bio: Website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3-07-24 at 3.1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14528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C66951"/>
                </a:solidFill>
              </a:rPr>
              <a:t>To score </a:t>
            </a:r>
            <a:r>
              <a:rPr lang="en-US" sz="3200" b="1" i="1" u="sng" dirty="0">
                <a:solidFill>
                  <a:srgbClr val="C66951"/>
                </a:solidFill>
              </a:rPr>
              <a:t>at least </a:t>
            </a:r>
            <a:r>
              <a:rPr lang="en-US" sz="3200" b="1" dirty="0">
                <a:solidFill>
                  <a:srgbClr val="C66951"/>
                </a:solidFill>
              </a:rPr>
              <a:t>Proficient of the Biology End of Course exam </a:t>
            </a:r>
            <a:endParaRPr lang="en-US" sz="3200" dirty="0">
              <a:solidFill>
                <a:srgbClr val="C66951"/>
              </a:solidFill>
            </a:endParaRPr>
          </a:p>
          <a:p>
            <a:pPr lvl="0"/>
            <a:r>
              <a:rPr lang="en-US" sz="3200" b="1" dirty="0">
                <a:solidFill>
                  <a:srgbClr val="C66951"/>
                </a:solidFill>
              </a:rPr>
              <a:t>At least 5 points of growth </a:t>
            </a:r>
            <a:r>
              <a:rPr lang="en-US" sz="3200" dirty="0">
                <a:solidFill>
                  <a:srgbClr val="C66951"/>
                </a:solidFill>
              </a:rPr>
              <a:t>on the science ACT </a:t>
            </a:r>
          </a:p>
          <a:p>
            <a:pPr lvl="0"/>
            <a:r>
              <a:rPr lang="en-US" sz="3200" b="1" dirty="0">
                <a:solidFill>
                  <a:srgbClr val="C66951"/>
                </a:solidFill>
              </a:rPr>
              <a:t>Proficient/Advanced </a:t>
            </a:r>
            <a:r>
              <a:rPr lang="en-US" sz="3200" dirty="0">
                <a:solidFill>
                  <a:srgbClr val="C66951"/>
                </a:solidFill>
              </a:rPr>
              <a:t>on </a:t>
            </a:r>
            <a:r>
              <a:rPr lang="en-US" sz="3200" dirty="0" smtClean="0">
                <a:solidFill>
                  <a:srgbClr val="C66951"/>
                </a:solidFill>
              </a:rPr>
              <a:t>at least 85% of the class standards</a:t>
            </a:r>
            <a:endParaRPr lang="en-US" sz="3200" dirty="0">
              <a:solidFill>
                <a:srgbClr val="C6695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bio Course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C66951"/>
                </a:solidFill>
              </a:rPr>
              <a:t>To score </a:t>
            </a:r>
            <a:r>
              <a:rPr lang="en-US" sz="3200" b="1" i="1" u="sng" dirty="0" smtClean="0">
                <a:solidFill>
                  <a:srgbClr val="C66951"/>
                </a:solidFill>
              </a:rPr>
              <a:t>Advanced </a:t>
            </a:r>
            <a:r>
              <a:rPr lang="en-US" sz="3200" b="1" dirty="0" smtClean="0">
                <a:solidFill>
                  <a:srgbClr val="C66951"/>
                </a:solidFill>
              </a:rPr>
              <a:t>of </a:t>
            </a:r>
            <a:r>
              <a:rPr lang="en-US" sz="3200" b="1" dirty="0">
                <a:solidFill>
                  <a:srgbClr val="C66951"/>
                </a:solidFill>
              </a:rPr>
              <a:t>the Biology End of Course exam </a:t>
            </a:r>
            <a:endParaRPr lang="en-US" sz="3200" dirty="0">
              <a:solidFill>
                <a:srgbClr val="C66951"/>
              </a:solidFill>
            </a:endParaRPr>
          </a:p>
          <a:p>
            <a:pPr lvl="0"/>
            <a:r>
              <a:rPr lang="en-US" sz="3200" b="1" dirty="0">
                <a:solidFill>
                  <a:srgbClr val="C66951"/>
                </a:solidFill>
              </a:rPr>
              <a:t>At least 5 points of growth </a:t>
            </a:r>
            <a:r>
              <a:rPr lang="en-US" sz="3200" dirty="0">
                <a:solidFill>
                  <a:srgbClr val="C66951"/>
                </a:solidFill>
              </a:rPr>
              <a:t>on the science ACT </a:t>
            </a:r>
          </a:p>
          <a:p>
            <a:pPr lvl="0"/>
            <a:r>
              <a:rPr lang="en-US" sz="3200" b="1" dirty="0">
                <a:solidFill>
                  <a:srgbClr val="C66951"/>
                </a:solidFill>
              </a:rPr>
              <a:t>Proficient/Advanced </a:t>
            </a:r>
            <a:r>
              <a:rPr lang="en-US" sz="3200" dirty="0">
                <a:solidFill>
                  <a:srgbClr val="C66951"/>
                </a:solidFill>
              </a:rPr>
              <a:t>on at least 85% of the class standards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bio Course goals—more information to 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5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three ring binder (1 inch preferably) </a:t>
            </a:r>
          </a:p>
          <a:p>
            <a:pPr lvl="0"/>
            <a:r>
              <a:rPr lang="en-US" dirty="0"/>
              <a:t>2 sets of Tab Dividers </a:t>
            </a:r>
          </a:p>
          <a:p>
            <a:pPr lvl="0"/>
            <a:r>
              <a:rPr lang="en-US" b="1" dirty="0">
                <a:solidFill>
                  <a:schemeClr val="accent4"/>
                </a:solidFill>
              </a:rPr>
              <a:t>1 pack of college-ruled paper (for this class only) </a:t>
            </a:r>
          </a:p>
          <a:p>
            <a:pPr lvl="0"/>
            <a:r>
              <a:rPr lang="en-US" b="1" dirty="0"/>
              <a:t>1 roll of paper towels</a:t>
            </a:r>
          </a:p>
          <a:p>
            <a:r>
              <a:rPr lang="en-US" sz="2300" b="1" u="sng" dirty="0"/>
              <a:t>You have until Monday, August </a:t>
            </a:r>
            <a:r>
              <a:rPr lang="en-US" sz="2300" b="1" u="sng" dirty="0" smtClean="0"/>
              <a:t>18</a:t>
            </a:r>
            <a:r>
              <a:rPr lang="en-US" sz="2300" b="1" u="sng" baseline="30000" dirty="0" smtClean="0"/>
              <a:t>th</a:t>
            </a:r>
            <a:r>
              <a:rPr lang="en-US" sz="2300" b="1" u="sng" dirty="0" smtClean="0"/>
              <a:t>  </a:t>
            </a:r>
            <a:r>
              <a:rPr lang="en-US" sz="2300" b="1" u="sng" dirty="0"/>
              <a:t>to purchase these supplies. This will count as a grade. </a:t>
            </a:r>
          </a:p>
          <a:p>
            <a:pPr lvl="0"/>
            <a:r>
              <a:rPr lang="en-US" dirty="0" smtClean="0"/>
              <a:t>Optional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rgbClr val="C66951"/>
                </a:solidFill>
              </a:rPr>
              <a:t>For </a:t>
            </a:r>
            <a:r>
              <a:rPr lang="en-US" dirty="0" smtClean="0">
                <a:solidFill>
                  <a:srgbClr val="C66951"/>
                </a:solidFill>
              </a:rPr>
              <a:t>50 DOJO POINTS: </a:t>
            </a:r>
            <a:r>
              <a:rPr lang="en-US" u="sng" dirty="0">
                <a:solidFill>
                  <a:srgbClr val="C66951"/>
                </a:solidFill>
              </a:rPr>
              <a:t>one box of tissue, one bottle of hand sanitizer, one package of glue </a:t>
            </a:r>
            <a:r>
              <a:rPr lang="en-US" u="sng" dirty="0" smtClean="0">
                <a:solidFill>
                  <a:srgbClr val="C66951"/>
                </a:solidFill>
              </a:rPr>
              <a:t>sticks or glue, </a:t>
            </a:r>
            <a:r>
              <a:rPr lang="en-US" u="sng" dirty="0">
                <a:solidFill>
                  <a:srgbClr val="C66951"/>
                </a:solidFill>
              </a:rPr>
              <a:t>one package of </a:t>
            </a:r>
            <a:r>
              <a:rPr lang="en-US" u="sng" dirty="0" smtClean="0">
                <a:solidFill>
                  <a:srgbClr val="C66951"/>
                </a:solidFill>
              </a:rPr>
              <a:t>scissors, or one package of colored paper (Due by August 18</a:t>
            </a:r>
            <a:r>
              <a:rPr lang="en-US" u="sng" baseline="30000" dirty="0" smtClean="0">
                <a:solidFill>
                  <a:srgbClr val="C66951"/>
                </a:solidFill>
              </a:rPr>
              <a:t>th</a:t>
            </a:r>
            <a:r>
              <a:rPr lang="en-US" u="sng" dirty="0" smtClean="0">
                <a:solidFill>
                  <a:srgbClr val="C66951"/>
                </a:solidFill>
              </a:rPr>
              <a:t>) </a:t>
            </a:r>
            <a:r>
              <a:rPr lang="en-US" b="1" dirty="0" smtClean="0">
                <a:solidFill>
                  <a:srgbClr val="C66951"/>
                </a:solidFill>
              </a:rPr>
              <a:t>  </a:t>
            </a:r>
            <a:endParaRPr lang="en-US" dirty="0">
              <a:solidFill>
                <a:srgbClr val="C6695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Materials: You Must Have!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2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Binder is only for this class</a:t>
            </a:r>
          </a:p>
          <a:p>
            <a:r>
              <a:rPr lang="en-US" sz="4000" dirty="0" smtClean="0"/>
              <a:t>Organized by unit</a:t>
            </a:r>
          </a:p>
          <a:p>
            <a:r>
              <a:rPr lang="en-US" sz="4000" dirty="0" smtClean="0"/>
              <a:t>Assignments will be numbered</a:t>
            </a:r>
          </a:p>
          <a:p>
            <a:r>
              <a:rPr lang="en-US" sz="4000" dirty="0" smtClean="0"/>
              <a:t>Binder checks</a:t>
            </a:r>
          </a:p>
          <a:p>
            <a:r>
              <a:rPr lang="en-US" sz="4000" dirty="0" smtClean="0"/>
              <a:t>Pop binder quizzes 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Organization: Binders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66951"/>
                </a:solidFill>
              </a:rPr>
              <a:t>Objectives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Catalysts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Notes</a:t>
            </a:r>
          </a:p>
          <a:p>
            <a:r>
              <a:rPr lang="en-US" sz="3600" dirty="0" smtClean="0">
                <a:solidFill>
                  <a:srgbClr val="C66951"/>
                </a:solidFill>
              </a:rPr>
              <a:t>Tracking</a:t>
            </a:r>
          </a:p>
          <a:p>
            <a:endParaRPr lang="en-US" sz="3600" dirty="0">
              <a:solidFill>
                <a:srgbClr val="C66951"/>
              </a:solidFill>
            </a:endParaRPr>
          </a:p>
          <a:p>
            <a:r>
              <a:rPr lang="en-US" sz="3600" dirty="0" smtClean="0">
                <a:solidFill>
                  <a:srgbClr val="C66951"/>
                </a:solidFill>
              </a:rPr>
              <a:t>A note about absences! </a:t>
            </a:r>
          </a:p>
          <a:p>
            <a:endParaRPr lang="en-US" sz="3600" dirty="0" smtClean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work organizers: because I go crazy if things are not organized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8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9600"/>
            <a:ext cx="7010400" cy="60960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bg1"/>
                </a:solidFill>
                <a:latin typeface="Calibri"/>
                <a:cs typeface="Calibri"/>
              </a:rPr>
              <a:t>1. Label your manila folder </a:t>
            </a:r>
            <a:r>
              <a:rPr lang="en-US" sz="3500" b="1" u="sng" dirty="0" smtClean="0">
                <a:solidFill>
                  <a:schemeClr val="accent1"/>
                </a:solidFill>
                <a:latin typeface="Calibri"/>
                <a:cs typeface="Calibri"/>
              </a:rPr>
              <a:t>ON THE TAB </a:t>
            </a:r>
            <a:r>
              <a:rPr lang="en-US" sz="3500" dirty="0" smtClean="0">
                <a:solidFill>
                  <a:schemeClr val="bg1"/>
                </a:solidFill>
                <a:latin typeface="Calibri"/>
                <a:cs typeface="Calibri"/>
              </a:rPr>
              <a:t>with your </a:t>
            </a:r>
            <a:r>
              <a:rPr lang="en-US" sz="3500" b="1" u="sng" dirty="0" smtClean="0">
                <a:solidFill>
                  <a:schemeClr val="accent1"/>
                </a:solidFill>
                <a:latin typeface="Calibri"/>
                <a:cs typeface="Calibri"/>
              </a:rPr>
              <a:t>NAME </a:t>
            </a:r>
            <a:r>
              <a:rPr lang="en-US" sz="3500" dirty="0" smtClean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lang="en-US" sz="3500" b="1" u="sng" dirty="0" smtClean="0">
                <a:solidFill>
                  <a:schemeClr val="accent1"/>
                </a:solidFill>
                <a:latin typeface="Calibri"/>
                <a:cs typeface="Calibri"/>
              </a:rPr>
              <a:t>CLASS PERIOD. 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2.</a:t>
            </a:r>
            <a:r>
              <a:rPr lang="en-US" sz="3500" dirty="0" smtClean="0">
                <a:solidFill>
                  <a:srgbClr val="660066"/>
                </a:solidFill>
                <a:latin typeface="Calibri"/>
                <a:cs typeface="Calibri"/>
                <a:sym typeface="Wingdings"/>
              </a:rPr>
              <a:t> </a:t>
            </a:r>
            <a:r>
              <a:rPr lang="en-US" sz="3500" dirty="0">
                <a:solidFill>
                  <a:schemeClr val="bg1"/>
                </a:solidFill>
                <a:latin typeface="Calibri"/>
                <a:cs typeface="Calibri"/>
              </a:rPr>
              <a:t>Fill out the student survey </a:t>
            </a:r>
            <a:r>
              <a:rPr lang="en-US" sz="3500" dirty="0" smtClean="0">
                <a:solidFill>
                  <a:schemeClr val="bg1"/>
                </a:solidFill>
                <a:latin typeface="Calibri"/>
                <a:cs typeface="Calibri"/>
              </a:rPr>
              <a:t>in your folder </a:t>
            </a:r>
            <a:r>
              <a:rPr lang="en-US" sz="3500" b="1" u="sng" dirty="0" smtClean="0">
                <a:solidFill>
                  <a:srgbClr val="FBDF53"/>
                </a:solidFill>
                <a:latin typeface="Calibri"/>
                <a:cs typeface="Calibri"/>
              </a:rPr>
              <a:t>silently</a:t>
            </a:r>
            <a:r>
              <a:rPr lang="en-US" sz="3500" u="sng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en-US" sz="3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500" b="1" u="sng" dirty="0">
                <a:solidFill>
                  <a:srgbClr val="FBDF53"/>
                </a:solidFill>
                <a:latin typeface="Calibri"/>
                <a:cs typeface="Calibri"/>
              </a:rPr>
              <a:t>at your desk</a:t>
            </a:r>
            <a:r>
              <a:rPr lang="en-US" sz="3500" dirty="0">
                <a:solidFill>
                  <a:schemeClr val="bg1"/>
                </a:solidFill>
                <a:latin typeface="Calibri"/>
                <a:cs typeface="Calibri"/>
              </a:rPr>
              <a:t>, and </a:t>
            </a:r>
            <a:r>
              <a:rPr lang="en-US" sz="3500" b="1" u="sng" dirty="0">
                <a:solidFill>
                  <a:srgbClr val="FBDF53"/>
                </a:solidFill>
                <a:latin typeface="Calibri"/>
                <a:cs typeface="Calibri"/>
              </a:rPr>
              <a:t>by yourself</a:t>
            </a:r>
            <a:r>
              <a:rPr lang="en-US" sz="3500" u="sng" dirty="0">
                <a:solidFill>
                  <a:schemeClr val="bg1"/>
                </a:solidFill>
              </a:rPr>
              <a:t>.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4600" dirty="0" smtClean="0">
              <a:solidFill>
                <a:srgbClr val="660066"/>
              </a:solidFill>
              <a:sym typeface="Wingdings"/>
            </a:endParaRPr>
          </a:p>
          <a:p>
            <a:pPr algn="l">
              <a:lnSpc>
                <a:spcPct val="90000"/>
              </a:lnSpc>
            </a:pPr>
            <a:endParaRPr lang="en-US" sz="4600" dirty="0">
              <a:solidFill>
                <a:srgbClr val="660066"/>
              </a:solidFill>
              <a:sym typeface="Wingdings"/>
            </a:endParaRP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-35003"/>
            <a:ext cx="7239000" cy="1025603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Catalyst: Do this now! </a:t>
            </a: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1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Biology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Ms. Mitchell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Room 113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August 5</a:t>
            </a:r>
            <a:r>
              <a:rPr lang="en-US" sz="2400" b="1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th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, 2013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  <a:latin typeface="Calibri"/>
                <a:cs typeface="Calibri"/>
              </a:rPr>
              <a:t>3. If you finish early, look over the syllabus and other materials in your folder. </a:t>
            </a:r>
            <a:endParaRPr lang="en-US" sz="3600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Standards based grading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9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endParaRPr lang="en-US" sz="7200" dirty="0">
              <a:solidFill>
                <a:srgbClr val="C6695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7200" dirty="0" smtClean="0">
                <a:solidFill>
                  <a:srgbClr val="C6695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30257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66951"/>
                </a:solidFill>
              </a:rPr>
              <a:t>*If time</a:t>
            </a:r>
          </a:p>
          <a:p>
            <a:pPr lvl="1"/>
            <a:r>
              <a:rPr lang="en-US" sz="3400" dirty="0" err="1" smtClean="0">
                <a:solidFill>
                  <a:srgbClr val="C66951"/>
                </a:solidFill>
              </a:rPr>
              <a:t>Edmodo</a:t>
            </a:r>
            <a:endParaRPr lang="en-US" sz="3400" dirty="0" smtClean="0">
              <a:solidFill>
                <a:srgbClr val="C66951"/>
              </a:solidFill>
            </a:endParaRPr>
          </a:p>
          <a:p>
            <a:pPr lvl="1"/>
            <a:r>
              <a:rPr lang="en-US" sz="3400" dirty="0" smtClean="0">
                <a:solidFill>
                  <a:srgbClr val="C66951"/>
                </a:solidFill>
              </a:rPr>
              <a:t>Khan Academy </a:t>
            </a:r>
          </a:p>
          <a:p>
            <a:pPr lvl="1"/>
            <a:endParaRPr lang="en-US" sz="3400" dirty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classroom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66951"/>
                </a:solidFill>
              </a:rPr>
              <a:t>Dojo Points</a:t>
            </a:r>
          </a:p>
          <a:p>
            <a:r>
              <a:rPr lang="en-US" sz="4800" dirty="0" smtClean="0">
                <a:solidFill>
                  <a:srgbClr val="C66951"/>
                </a:solidFill>
              </a:rPr>
              <a:t>Homework Bingo</a:t>
            </a:r>
          </a:p>
          <a:p>
            <a:r>
              <a:rPr lang="en-US" sz="4800" dirty="0" smtClean="0">
                <a:solidFill>
                  <a:srgbClr val="C66951"/>
                </a:solidFill>
              </a:rPr>
              <a:t>Class Jobs </a:t>
            </a:r>
          </a:p>
          <a:p>
            <a:r>
              <a:rPr lang="en-US" sz="4800" dirty="0" smtClean="0">
                <a:solidFill>
                  <a:srgbClr val="C66951"/>
                </a:solidFill>
              </a:rPr>
              <a:t>100% </a:t>
            </a:r>
            <a:endParaRPr lang="en-US" sz="4800" dirty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 systems-more to come!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6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Follow </a:t>
            </a:r>
            <a:r>
              <a:rPr lang="en-US" sz="2800" dirty="0">
                <a:solidFill>
                  <a:schemeClr val="accent1"/>
                </a:solidFill>
              </a:rPr>
              <a:t>class norms </a:t>
            </a:r>
            <a:r>
              <a:rPr lang="en-US" sz="2800" dirty="0">
                <a:solidFill>
                  <a:srgbClr val="FFFFFF"/>
                </a:solidFill>
              </a:rPr>
              <a:t>at all times.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Be </a:t>
            </a:r>
            <a:r>
              <a:rPr lang="en-US" sz="2800" dirty="0">
                <a:solidFill>
                  <a:srgbClr val="399915"/>
                </a:solidFill>
              </a:rPr>
              <a:t>respectful</a:t>
            </a:r>
            <a:r>
              <a:rPr lang="en-US" sz="2800" dirty="0">
                <a:solidFill>
                  <a:srgbClr val="FFFFFF"/>
                </a:solidFill>
              </a:rPr>
              <a:t> of </a:t>
            </a:r>
            <a:r>
              <a:rPr lang="en-US" sz="2800" dirty="0" smtClean="0">
                <a:solidFill>
                  <a:srgbClr val="FFFFFF"/>
                </a:solidFill>
              </a:rPr>
              <a:t>classmates </a:t>
            </a:r>
            <a:r>
              <a:rPr lang="en-US" sz="2800" dirty="0">
                <a:solidFill>
                  <a:srgbClr val="FFFFFF"/>
                </a:solidFill>
              </a:rPr>
              <a:t>and teachers.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Follow directions the </a:t>
            </a:r>
            <a:r>
              <a:rPr lang="en-US" sz="2800" dirty="0">
                <a:solidFill>
                  <a:srgbClr val="3399FF"/>
                </a:solidFill>
              </a:rPr>
              <a:t>first time </a:t>
            </a:r>
            <a:r>
              <a:rPr lang="en-US" sz="2800" dirty="0">
                <a:solidFill>
                  <a:srgbClr val="FFFFFF"/>
                </a:solidFill>
              </a:rPr>
              <a:t>they are given.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Come to class </a:t>
            </a:r>
            <a:r>
              <a:rPr lang="en-US" sz="2800" dirty="0">
                <a:solidFill>
                  <a:srgbClr val="660066"/>
                </a:solidFill>
              </a:rPr>
              <a:t>prepared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Clean up </a:t>
            </a:r>
            <a:r>
              <a:rPr lang="en-US" sz="2800" dirty="0">
                <a:solidFill>
                  <a:srgbClr val="FF3300"/>
                </a:solidFill>
              </a:rPr>
              <a:t>after yourself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Follow</a:t>
            </a:r>
            <a:r>
              <a:rPr lang="en-US" sz="2800" dirty="0" smtClean="0">
                <a:solidFill>
                  <a:srgbClr val="A97087"/>
                </a:solidFill>
              </a:rPr>
              <a:t> Overton rules</a:t>
            </a:r>
            <a:r>
              <a:rPr lang="en-US" sz="2800" dirty="0" smtClean="0">
                <a:solidFill>
                  <a:srgbClr val="FFFFFF"/>
                </a:solidFill>
              </a:rPr>
              <a:t>. (What this means) 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3600" dirty="0" smtClean="0"/>
              <a:t>WORK HARD.</a:t>
            </a:r>
          </a:p>
          <a:p>
            <a:r>
              <a:rPr lang="en-US" sz="3600" dirty="0" smtClean="0"/>
              <a:t>NO EXCUSES.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Classroom Expectations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9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07893" cy="440740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1. Verbal Warning</a:t>
            </a:r>
          </a:p>
          <a:p>
            <a:r>
              <a:rPr lang="en-US" sz="3600" dirty="0"/>
              <a:t>2. In Class Intervention  (Examples: distance, conversation, loss of privileges ,phone call ) </a:t>
            </a:r>
          </a:p>
          <a:p>
            <a:r>
              <a:rPr lang="en-US" sz="3600" dirty="0"/>
              <a:t>3. Step Plan (Parent phone call, step letter) </a:t>
            </a:r>
          </a:p>
          <a:p>
            <a:r>
              <a:rPr lang="en-US" sz="3600" dirty="0"/>
              <a:t>4. Referral ( I reserve the right to move past steps on the consequence ladder in response to the level of behavior.) 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Consequences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600" dirty="0" smtClean="0">
                <a:solidFill>
                  <a:schemeClr val="accent6"/>
                </a:solidFill>
              </a:rPr>
              <a:t>Fairness </a:t>
            </a:r>
            <a:r>
              <a:rPr lang="en-US" sz="3600" dirty="0">
                <a:solidFill>
                  <a:schemeClr val="accent6"/>
                </a:solidFill>
              </a:rPr>
              <a:t>and consistency, excellent, engaging classes that take place in a safe learning atmosphere</a:t>
            </a:r>
          </a:p>
          <a:p>
            <a:pPr lvl="0"/>
            <a:r>
              <a:rPr lang="en-US" sz="3600" dirty="0">
                <a:solidFill>
                  <a:schemeClr val="accent6"/>
                </a:solidFill>
              </a:rPr>
              <a:t>Letters of recommendation for college; job reference </a:t>
            </a:r>
          </a:p>
          <a:p>
            <a:pPr lvl="0"/>
            <a:r>
              <a:rPr lang="en-US" sz="3600" dirty="0">
                <a:solidFill>
                  <a:schemeClr val="accent6"/>
                </a:solidFill>
              </a:rPr>
              <a:t>Respect and caring. I will </a:t>
            </a:r>
            <a:r>
              <a:rPr lang="en-US" sz="3600" u="sng" dirty="0">
                <a:solidFill>
                  <a:schemeClr val="accent6"/>
                </a:solidFill>
              </a:rPr>
              <a:t>always</a:t>
            </a:r>
            <a:r>
              <a:rPr lang="en-US" sz="3600" dirty="0">
                <a:solidFill>
                  <a:schemeClr val="accent6"/>
                </a:solidFill>
              </a:rPr>
              <a:t> treat you with respect and will </a:t>
            </a:r>
            <a:r>
              <a:rPr lang="en-US" sz="3600" u="sng" dirty="0">
                <a:solidFill>
                  <a:schemeClr val="accent6"/>
                </a:solidFill>
              </a:rPr>
              <a:t>always </a:t>
            </a:r>
            <a:r>
              <a:rPr lang="en-US" sz="3600" dirty="0">
                <a:solidFill>
                  <a:schemeClr val="accent6"/>
                </a:solidFill>
              </a:rPr>
              <a:t>be available to help and listen to you. </a:t>
            </a:r>
          </a:p>
          <a:p>
            <a:pPr lvl="0"/>
            <a:r>
              <a:rPr lang="en-US" sz="3600" dirty="0">
                <a:solidFill>
                  <a:schemeClr val="accent6"/>
                </a:solidFill>
              </a:rPr>
              <a:t>An open line of communication. You can call/text/email me!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Ms. M Expectations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8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Take a handful of M&amp;Ms. </a:t>
            </a:r>
            <a:r>
              <a:rPr lang="en-US" b="1" u="sng" dirty="0" smtClean="0"/>
              <a:t>DO NOT EAT THEM YET!! </a:t>
            </a:r>
          </a:p>
          <a:p>
            <a:endParaRPr lang="en-US" dirty="0"/>
          </a:p>
          <a:p>
            <a:r>
              <a:rPr lang="en-US" dirty="0" smtClean="0"/>
              <a:t>2. Close your eyes and randomly pull ONE. </a:t>
            </a:r>
          </a:p>
          <a:p>
            <a:endParaRPr lang="en-US" dirty="0"/>
          </a:p>
          <a:p>
            <a:r>
              <a:rPr lang="en-US" dirty="0" smtClean="0"/>
              <a:t>3. We will go around the room and share something about ourselves based on the </a:t>
            </a:r>
            <a:r>
              <a:rPr lang="en-US" u="sng" dirty="0" smtClean="0"/>
              <a:t>color </a:t>
            </a:r>
            <a:r>
              <a:rPr lang="en-US" dirty="0" smtClean="0"/>
              <a:t>of the M&amp;M you picked!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RED: </a:t>
            </a:r>
            <a:r>
              <a:rPr lang="en-US" dirty="0" smtClean="0">
                <a:solidFill>
                  <a:schemeClr val="tx1"/>
                </a:solidFill>
              </a:rPr>
              <a:t>Something interesting you did this summer.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ORANGE: </a:t>
            </a:r>
            <a:r>
              <a:rPr lang="en-US" dirty="0" smtClean="0">
                <a:solidFill>
                  <a:schemeClr val="tx1"/>
                </a:solidFill>
              </a:rPr>
              <a:t>Something you do well (hobby/talent)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</a:t>
            </a:r>
            <a:r>
              <a:rPr lang="en-US" dirty="0" smtClean="0">
                <a:solidFill>
                  <a:schemeClr val="tx1"/>
                </a:solidFill>
              </a:rPr>
              <a:t>A weird fact about you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BROWN: </a:t>
            </a:r>
            <a:r>
              <a:rPr lang="en-US" dirty="0" smtClean="0">
                <a:solidFill>
                  <a:schemeClr val="tx1"/>
                </a:solidFill>
              </a:rPr>
              <a:t>Someone you can’t live without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GREEN: </a:t>
            </a:r>
            <a:r>
              <a:rPr lang="en-US" dirty="0" smtClean="0">
                <a:solidFill>
                  <a:schemeClr val="tx1"/>
                </a:solidFill>
              </a:rPr>
              <a:t>Advice you would give a middle </a:t>
            </a:r>
            <a:r>
              <a:rPr lang="en-US" dirty="0" err="1" smtClean="0">
                <a:solidFill>
                  <a:schemeClr val="tx1"/>
                </a:solidFill>
              </a:rPr>
              <a:t>schooler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GTKY: Enough about me!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3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Materials</a:t>
            </a:r>
          </a:p>
          <a:p>
            <a:r>
              <a:rPr lang="en-US" sz="3600" dirty="0" smtClean="0"/>
              <a:t>Expectations</a:t>
            </a:r>
          </a:p>
          <a:p>
            <a:r>
              <a:rPr lang="en-US" sz="3600" dirty="0" smtClean="0"/>
              <a:t>Consequences </a:t>
            </a:r>
          </a:p>
          <a:p>
            <a:r>
              <a:rPr lang="en-US" sz="3600" dirty="0" smtClean="0"/>
              <a:t>Questions?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1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Reminders: </a:t>
            </a:r>
          </a:p>
          <a:p>
            <a:pPr lvl="1"/>
            <a:r>
              <a:rPr lang="en-US" sz="4200" dirty="0" smtClean="0">
                <a:solidFill>
                  <a:srgbClr val="FFFFFF"/>
                </a:solidFill>
              </a:rPr>
              <a:t>Due August 18</a:t>
            </a:r>
            <a:r>
              <a:rPr lang="en-US" sz="4200" baseline="30000" dirty="0" smtClean="0">
                <a:solidFill>
                  <a:srgbClr val="FFFFFF"/>
                </a:solidFill>
              </a:rPr>
              <a:t>th</a:t>
            </a:r>
            <a:r>
              <a:rPr lang="en-US" sz="4200" dirty="0" smtClean="0">
                <a:solidFill>
                  <a:srgbClr val="FFFFFF"/>
                </a:solidFill>
              </a:rPr>
              <a:t>. </a:t>
            </a:r>
          </a:p>
          <a:p>
            <a:pPr lvl="2"/>
            <a:r>
              <a:rPr lang="en-US" sz="4000" dirty="0" smtClean="0">
                <a:solidFill>
                  <a:srgbClr val="FFFFFF"/>
                </a:solidFill>
              </a:rPr>
              <a:t>Bottom portion of syllabus</a:t>
            </a:r>
          </a:p>
          <a:p>
            <a:pPr lvl="2"/>
            <a:r>
              <a:rPr lang="en-US" sz="4000" dirty="0" smtClean="0">
                <a:solidFill>
                  <a:srgbClr val="FFFFFF"/>
                </a:solidFill>
              </a:rPr>
              <a:t>Materials</a:t>
            </a:r>
          </a:p>
          <a:p>
            <a:pPr lvl="2"/>
            <a:r>
              <a:rPr lang="en-US" sz="4000" dirty="0" smtClean="0">
                <a:solidFill>
                  <a:srgbClr val="FFFFFF"/>
                </a:solidFill>
              </a:rPr>
              <a:t>Additional materials (optional) </a:t>
            </a:r>
          </a:p>
          <a:p>
            <a:pPr marL="365760" lvl="1" indent="0">
              <a:buNone/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Closing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4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On your post-it note: </a:t>
            </a: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Write your initials. </a:t>
            </a: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Write 3 things you are </a:t>
            </a:r>
            <a:r>
              <a:rPr lang="en-US" sz="3000" u="sng" dirty="0" smtClean="0">
                <a:solidFill>
                  <a:srgbClr val="FFFFFF"/>
                </a:solidFill>
              </a:rPr>
              <a:t>excited</a:t>
            </a:r>
            <a:r>
              <a:rPr lang="en-US" sz="3000" dirty="0" smtClean="0">
                <a:solidFill>
                  <a:srgbClr val="FFFFFF"/>
                </a:solidFill>
              </a:rPr>
              <a:t> about for this year. (It can be class related or not.)</a:t>
            </a: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Write 2 interesting things about yourself. (As always—</a:t>
            </a:r>
            <a:r>
              <a:rPr lang="en-US" sz="3000" smtClean="0">
                <a:solidFill>
                  <a:srgbClr val="FFFFFF"/>
                </a:solidFill>
              </a:rPr>
              <a:t>class appropriate!) </a:t>
            </a:r>
            <a:endParaRPr lang="en-US" sz="3000" dirty="0" smtClean="0">
              <a:solidFill>
                <a:srgbClr val="FFFFFF"/>
              </a:solidFill>
            </a:endParaRPr>
          </a:p>
          <a:p>
            <a:pPr lvl="1"/>
            <a:r>
              <a:rPr lang="en-US" sz="3000" dirty="0" smtClean="0">
                <a:solidFill>
                  <a:srgbClr val="FFFFFF"/>
                </a:solidFill>
              </a:rPr>
              <a:t>Write 1 question that you brainstormed with your partner. 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Exit Ticket: Slap the Door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99FF"/>
                </a:solidFill>
              </a:rPr>
              <a:t>On your way out, “slap” your post-it on the door! </a:t>
            </a:r>
            <a:endParaRPr lang="en-US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Folder: To keep class materials in until you have your materials</a:t>
            </a:r>
          </a:p>
          <a:p>
            <a:pPr lvl="1"/>
            <a:r>
              <a:rPr lang="en-US" sz="4000" dirty="0" smtClean="0"/>
              <a:t>Syllabus: 2 pages, stapled</a:t>
            </a:r>
          </a:p>
          <a:p>
            <a:pPr lvl="1"/>
            <a:r>
              <a:rPr lang="en-US" sz="4000" dirty="0" smtClean="0"/>
              <a:t>Parent letter: Overton header </a:t>
            </a:r>
          </a:p>
          <a:p>
            <a:pPr lvl="1"/>
            <a:endParaRPr lang="en-US" sz="4000" dirty="0"/>
          </a:p>
          <a:p>
            <a:pPr lvl="1"/>
            <a:endParaRPr lang="en-US" sz="4000" dirty="0" smtClean="0"/>
          </a:p>
          <a:p>
            <a:pPr lvl="1"/>
            <a:r>
              <a:rPr lang="en-US" sz="4000" dirty="0" smtClean="0"/>
              <a:t>Class Surveys: Phone numbers</a:t>
            </a:r>
            <a:r>
              <a:rPr lang="en-US" sz="4000" smtClean="0"/>
              <a:t>, questions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343400"/>
          </a:xfrm>
          <a:noFill/>
          <a:ln/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Catalyst: 5 minutes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First period: Handbooks/Sign-off sheet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Introduction to Ms. Mitchell: 5 minutes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Syllabus: 10- 20 minutes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Closing: Slap-the-Door/GTKY: If time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Agenda</a:t>
            </a:r>
            <a:endParaRPr lang="en-US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343400"/>
          </a:xfrm>
          <a:noFill/>
          <a:ln/>
        </p:spPr>
        <p:txBody>
          <a:bodyPr/>
          <a:lstStyle/>
          <a:p>
            <a:r>
              <a:rPr lang="en-US" sz="4800" dirty="0">
                <a:solidFill>
                  <a:srgbClr val="9E4934"/>
                </a:solidFill>
                <a:latin typeface="Calibri"/>
                <a:cs typeface="Calibri"/>
              </a:rPr>
              <a:t>Parent Letter due </a:t>
            </a:r>
            <a:r>
              <a:rPr lang="en-US" sz="4800" u="sng" dirty="0">
                <a:solidFill>
                  <a:srgbClr val="9E4934"/>
                </a:solidFill>
                <a:latin typeface="Calibri"/>
                <a:cs typeface="Calibri"/>
              </a:rPr>
              <a:t>Monday, August </a:t>
            </a:r>
            <a:r>
              <a:rPr lang="en-US" sz="4800" u="sng" dirty="0" smtClean="0">
                <a:solidFill>
                  <a:srgbClr val="9E4934"/>
                </a:solidFill>
                <a:latin typeface="Calibri"/>
                <a:cs typeface="Calibri"/>
              </a:rPr>
              <a:t>18</a:t>
            </a:r>
            <a:r>
              <a:rPr lang="en-US" sz="4800" u="sng" baseline="30000" dirty="0" smtClean="0">
                <a:solidFill>
                  <a:srgbClr val="9E4934"/>
                </a:solidFill>
                <a:latin typeface="Calibri"/>
                <a:cs typeface="Calibri"/>
              </a:rPr>
              <a:t>th</a:t>
            </a:r>
            <a:r>
              <a:rPr lang="en-US" sz="4800" u="sng" dirty="0">
                <a:solidFill>
                  <a:srgbClr val="9E4934"/>
                </a:solidFill>
                <a:latin typeface="Calibri"/>
                <a:cs typeface="Calibri"/>
              </a:rPr>
              <a:t>, </a:t>
            </a:r>
            <a:r>
              <a:rPr lang="en-US" sz="4800" u="sng" dirty="0" smtClean="0">
                <a:solidFill>
                  <a:srgbClr val="9E4934"/>
                </a:solidFill>
                <a:latin typeface="Calibri"/>
                <a:cs typeface="Calibri"/>
              </a:rPr>
              <a:t>2014</a:t>
            </a:r>
            <a:endParaRPr lang="en-US" sz="4800" dirty="0">
              <a:solidFill>
                <a:srgbClr val="9E4934"/>
              </a:solidFill>
              <a:latin typeface="Calibri"/>
              <a:cs typeface="Calibri"/>
            </a:endParaRPr>
          </a:p>
          <a:p>
            <a:endParaRPr lang="en-US" sz="4800" dirty="0" smtClean="0">
              <a:solidFill>
                <a:srgbClr val="9E4934"/>
              </a:solidFill>
              <a:latin typeface="Calibri"/>
              <a:cs typeface="Calibri"/>
            </a:endParaRPr>
          </a:p>
          <a:p>
            <a:r>
              <a:rPr lang="en-US" sz="4800" dirty="0" smtClean="0">
                <a:solidFill>
                  <a:srgbClr val="9E4934"/>
                </a:solidFill>
                <a:latin typeface="Calibri"/>
                <a:cs typeface="Calibri"/>
              </a:rPr>
              <a:t>Materials due </a:t>
            </a:r>
            <a:r>
              <a:rPr lang="en-US" sz="4800" u="sng" dirty="0" smtClean="0">
                <a:solidFill>
                  <a:srgbClr val="9E4934"/>
                </a:solidFill>
                <a:latin typeface="Calibri"/>
                <a:cs typeface="Calibri"/>
              </a:rPr>
              <a:t>Monday, August 18</a:t>
            </a:r>
            <a:r>
              <a:rPr lang="en-US" sz="4800" u="sng" baseline="30000" dirty="0" smtClean="0">
                <a:solidFill>
                  <a:srgbClr val="9E4934"/>
                </a:solidFill>
                <a:latin typeface="Calibri"/>
                <a:cs typeface="Calibri"/>
              </a:rPr>
              <a:t>th</a:t>
            </a:r>
            <a:r>
              <a:rPr lang="en-US" sz="4800" u="sng" dirty="0" smtClean="0">
                <a:solidFill>
                  <a:srgbClr val="9E4934"/>
                </a:solidFill>
                <a:latin typeface="Calibri"/>
                <a:cs typeface="Calibri"/>
              </a:rPr>
              <a:t>, 2014</a:t>
            </a:r>
          </a:p>
          <a:p>
            <a:endParaRPr lang="en-US" sz="3600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libri"/>
                <a:cs typeface="Calibri"/>
              </a:rPr>
              <a:t>Announcements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71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SWBAT describe contents of the syllabus. 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SWBAT list the materials and expectations needed for class. 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SWBAT the expectations and consequences system. 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SWBAT participate in GTKY activities</a:t>
            </a:r>
            <a:r>
              <a:rPr lang="en-US" sz="3200" b="1" dirty="0"/>
              <a:t>.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Objectives (What are they?)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5px-flag_of_oklahoma_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>
          <a:xfrm>
            <a:off x="381000" y="1937544"/>
            <a:ext cx="2242840" cy="11756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Intro to Ms. M! 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2783884" y="2158488"/>
            <a:ext cx="822960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German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42" y="1672954"/>
            <a:ext cx="1756117" cy="2090615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>
            <a:off x="5717979" y="2237504"/>
            <a:ext cx="822960" cy="822960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 descr="WhiteHall_A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8" y="1795845"/>
            <a:ext cx="1967724" cy="196772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358445" y="3998941"/>
            <a:ext cx="822960" cy="82296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477000" y="5105400"/>
            <a:ext cx="1417929" cy="514458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 descr="Tex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57600"/>
            <a:ext cx="3035755" cy="2964921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133600" y="5105400"/>
            <a:ext cx="1417929" cy="514458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724400"/>
            <a:ext cx="1917700" cy="15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School + Ms. Mitchell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Longhor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0"/>
            <a:ext cx="2667000" cy="2667000"/>
          </a:xfrm>
          <a:prstGeom prst="rect">
            <a:avLst/>
          </a:prstGeom>
        </p:spPr>
      </p:pic>
      <p:pic>
        <p:nvPicPr>
          <p:cNvPr id="21" name="Picture 20" descr="ut.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3" y="2432923"/>
            <a:ext cx="3200400" cy="42672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2000" y="5943600"/>
            <a:ext cx="335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F777D"/>
                </a:solidFill>
              </a:rPr>
              <a:t>University of Texas at Austin</a:t>
            </a:r>
            <a:endParaRPr lang="en-US" dirty="0">
              <a:solidFill>
                <a:srgbClr val="6F77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600200"/>
            <a:ext cx="1774229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7" y="3026098"/>
            <a:ext cx="4157133" cy="29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Stuff I Like </a:t>
            </a: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616200" cy="347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971800"/>
            <a:ext cx="26162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221">
            <a:off x="2600390" y="2193690"/>
            <a:ext cx="4648200" cy="261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3352800" cy="1887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6684"/>
            <a:ext cx="2705100" cy="300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8688">
            <a:off x="6535576" y="4565256"/>
            <a:ext cx="2438400" cy="1652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953000"/>
            <a:ext cx="1828800" cy="1400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4495800"/>
            <a:ext cx="20320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3048000"/>
            <a:ext cx="16764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2438400"/>
            <a:ext cx="2956359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5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3861</TotalTime>
  <Words>1047</Words>
  <Application>Microsoft Macintosh PowerPoint</Application>
  <PresentationFormat>On-screen Show (4:3)</PresentationFormat>
  <Paragraphs>172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Grid</vt:lpstr>
      <vt:lpstr>Homeroom Agenda</vt:lpstr>
      <vt:lpstr>Catalyst: Do this now! </vt:lpstr>
      <vt:lpstr> Organization </vt:lpstr>
      <vt:lpstr>Agenda</vt:lpstr>
      <vt:lpstr>Announcements </vt:lpstr>
      <vt:lpstr>Objectives (What are they?) </vt:lpstr>
      <vt:lpstr>Intro to Ms. M! </vt:lpstr>
      <vt:lpstr>School + Ms. Mitchell </vt:lpstr>
      <vt:lpstr>Stuff I Like </vt:lpstr>
      <vt:lpstr>PowerPoint Presentation</vt:lpstr>
      <vt:lpstr>Biology!!  </vt:lpstr>
      <vt:lpstr>Syllabus: 10-20 minutes </vt:lpstr>
      <vt:lpstr>Syllabus: Contact Information</vt:lpstr>
      <vt:lpstr>Bio: Website</vt:lpstr>
      <vt:lpstr>Regular bio Course goals</vt:lpstr>
      <vt:lpstr>Honors bio Course goals—more information to come!</vt:lpstr>
      <vt:lpstr>Materials: You Must Have!</vt:lpstr>
      <vt:lpstr>Organization: Binders </vt:lpstr>
      <vt:lpstr>Daily work organizers: because I go crazy if things are not organized </vt:lpstr>
      <vt:lpstr>Standards based grading </vt:lpstr>
      <vt:lpstr>Flipped classroom </vt:lpstr>
      <vt:lpstr>Rewards systems-more to come! </vt:lpstr>
      <vt:lpstr>Classroom Expectations</vt:lpstr>
      <vt:lpstr>Consequences </vt:lpstr>
      <vt:lpstr>Ms. M Expectations</vt:lpstr>
      <vt:lpstr>GTKY: Enough about me! </vt:lpstr>
      <vt:lpstr>Quick summary </vt:lpstr>
      <vt:lpstr>Closing</vt:lpstr>
      <vt:lpstr>Exit Ticket: Slap the Door 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Close Up</dc:title>
  <dc:subject>Biology, Environment</dc:subject>
  <dc:creator> Presentationfx.com</dc:creator>
  <cp:keywords>Leaf, Flower, Biology</cp:keywords>
  <dc:description>Copyright 2008. Maynot be redistributed except by presentationfx.com. Will be enforced to the maximum extent under law.</dc:description>
  <cp:lastModifiedBy>Administrator</cp:lastModifiedBy>
  <cp:revision>64</cp:revision>
  <dcterms:created xsi:type="dcterms:W3CDTF">2008-04-07T16:14:46Z</dcterms:created>
  <dcterms:modified xsi:type="dcterms:W3CDTF">2014-08-03T02:49:22Z</dcterms:modified>
  <cp:category>Biology, Environment</cp:category>
</cp:coreProperties>
</file>