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7"/>
  </p:notesMasterIdLst>
  <p:sldIdLst>
    <p:sldId id="256" r:id="rId2"/>
    <p:sldId id="257" r:id="rId3"/>
    <p:sldId id="305" r:id="rId4"/>
    <p:sldId id="284" r:id="rId5"/>
    <p:sldId id="258" r:id="rId6"/>
    <p:sldId id="260" r:id="rId7"/>
    <p:sldId id="292" r:id="rId8"/>
    <p:sldId id="287" r:id="rId9"/>
    <p:sldId id="288" r:id="rId10"/>
    <p:sldId id="270" r:id="rId11"/>
    <p:sldId id="306" r:id="rId12"/>
    <p:sldId id="307" r:id="rId13"/>
    <p:sldId id="308" r:id="rId14"/>
    <p:sldId id="309" r:id="rId15"/>
    <p:sldId id="323" r:id="rId16"/>
    <p:sldId id="310" r:id="rId17"/>
    <p:sldId id="312" r:id="rId18"/>
    <p:sldId id="321" r:id="rId19"/>
    <p:sldId id="314" r:id="rId20"/>
    <p:sldId id="317" r:id="rId21"/>
    <p:sldId id="262" r:id="rId22"/>
    <p:sldId id="294" r:id="rId23"/>
    <p:sldId id="285" r:id="rId24"/>
    <p:sldId id="278" r:id="rId25"/>
    <p:sldId id="293" r:id="rId26"/>
    <p:sldId id="276" r:id="rId27"/>
    <p:sldId id="300" r:id="rId28"/>
    <p:sldId id="295" r:id="rId29"/>
    <p:sldId id="297" r:id="rId30"/>
    <p:sldId id="301" r:id="rId31"/>
    <p:sldId id="281" r:id="rId32"/>
    <p:sldId id="303" r:id="rId33"/>
    <p:sldId id="304" r:id="rId34"/>
    <p:sldId id="322" r:id="rId35"/>
    <p:sldId id="283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2EBCE5-C989-4444-8EA2-49EBD38CF619}" type="datetimeFigureOut">
              <a:rPr lang="en-US"/>
              <a:pPr>
                <a:defRPr/>
              </a:pPr>
              <a:t>8/2/14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EE5B06-5398-7A46-9998-57D65A1AC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Materials: White paper, markers, other art supplies 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Daily </a:t>
            </a:r>
            <a:r>
              <a:rPr lang="en-US" dirty="0">
                <a:latin typeface="Calibri" charset="0"/>
              </a:rPr>
              <a:t>differentiation: </a:t>
            </a:r>
            <a:r>
              <a:rPr lang="en-US" dirty="0" smtClean="0">
                <a:latin typeface="Calibri" charset="0"/>
              </a:rPr>
              <a:t>Individual</a:t>
            </a:r>
            <a:r>
              <a:rPr lang="en-US" baseline="0" dirty="0" smtClean="0">
                <a:latin typeface="Calibri" charset="0"/>
              </a:rPr>
              <a:t> life map creation, choice of exit ticket reflection ticket questions, using pictures in my slide show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Inquiry build-in</a:t>
            </a:r>
            <a:r>
              <a:rPr lang="en-US" dirty="0" smtClean="0">
                <a:latin typeface="Calibri" charset="0"/>
              </a:rPr>
              <a:t>: Goal exploration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ACT focus</a:t>
            </a:r>
            <a:r>
              <a:rPr lang="en-US" dirty="0" smtClean="0">
                <a:latin typeface="Calibri" charset="0"/>
              </a:rPr>
              <a:t>: ACT statistics 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Reinforcement: </a:t>
            </a:r>
            <a:r>
              <a:rPr lang="en-US" dirty="0" smtClean="0">
                <a:latin typeface="Calibri" charset="0"/>
              </a:rPr>
              <a:t>Review in</a:t>
            </a:r>
            <a:r>
              <a:rPr lang="en-US" baseline="0" dirty="0" smtClean="0">
                <a:latin typeface="Calibri" charset="0"/>
              </a:rPr>
              <a:t> tomorrow’s lesson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EOC/Unit assessment connection: </a:t>
            </a:r>
            <a:r>
              <a:rPr lang="en-US" dirty="0" smtClean="0">
                <a:latin typeface="Calibri" charset="0"/>
              </a:rPr>
              <a:t>Goals</a:t>
            </a:r>
            <a:r>
              <a:rPr lang="en-US" baseline="0" dirty="0" smtClean="0">
                <a:latin typeface="Calibri" charset="0"/>
              </a:rPr>
              <a:t> discussion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Lesson topic: </a:t>
            </a:r>
            <a:r>
              <a:rPr lang="en-US" dirty="0" smtClean="0">
                <a:latin typeface="Calibri" charset="0"/>
              </a:rPr>
              <a:t>Life/Classroom Goals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Classwork: </a:t>
            </a:r>
            <a:r>
              <a:rPr lang="en-US" dirty="0" smtClean="0">
                <a:latin typeface="Calibri" charset="0"/>
              </a:rPr>
              <a:t>Life</a:t>
            </a:r>
            <a:r>
              <a:rPr lang="en-US" baseline="0" dirty="0" smtClean="0">
                <a:latin typeface="Calibri" charset="0"/>
              </a:rPr>
              <a:t> maps, goal discussion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Homework: </a:t>
            </a:r>
            <a:r>
              <a:rPr lang="en-US" dirty="0" smtClean="0">
                <a:latin typeface="Calibri" charset="0"/>
              </a:rPr>
              <a:t>Purchase</a:t>
            </a:r>
            <a:r>
              <a:rPr lang="en-US" baseline="0" dirty="0" smtClean="0">
                <a:latin typeface="Calibri" charset="0"/>
              </a:rPr>
              <a:t> materials; parent letter </a:t>
            </a:r>
          </a:p>
          <a:p>
            <a:pPr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Prep: My life map </a:t>
            </a:r>
            <a:endParaRPr lang="en-US" dirty="0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FE90EB-1B71-B545-B554-D86848BC8C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raise hands if they have</a:t>
            </a:r>
            <a:r>
              <a:rPr lang="en-US" baseline="0" dirty="0" smtClean="0"/>
              <a:t> personal goals. Ask one or two to share.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2F6-A460-0D47-9578-1AC9601D62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A4B29-055B-9F4A-853D-275282695D87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9B4C6-6122-2843-9FC3-8D6F03757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70D76-C23E-E342-9249-F9AE3A0B6FAD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5698F-02AA-5C4E-A839-EE7269DE8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C29F1-2124-4D45-A31A-F6FD292E145F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A5560-9FDF-8040-A99A-183CDBB650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6C6FE-D832-3842-B237-DA385CDBDD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A087E-0AEC-CE43-8770-D60C336B5276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15AA9-2152-5042-A5C0-C30A51549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7014A-AAE7-3A42-B22D-1D152FED6FF3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C411E-0919-2D45-93CD-5650BFF1BE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7DE54-23B5-C84D-A336-133EB89EBA1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F8A4-CF62-244C-BD24-BC4EAE1A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01772-D635-8049-9518-EB959A368B54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A4002-4D17-AC40-AA5D-AF28A1EE6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247FD-CF6F-4B41-B9BC-7FC7FF88002A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656A-B761-954C-9EB1-DBA569760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5D73C-8FBE-D147-A39D-39DCB1A554C3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566B8-5A16-B148-9435-81709BC09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5D8DF-311D-9246-AEC2-CDBB4698020C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0245A1-D219-DB4A-9D0B-A33FADAB6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3C36C-1565-C54E-8179-CF556CE7D40C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8734D-AE96-B946-B65D-964E2E9116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BEE643-8004-E348-8AE0-877DB150ECBF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A981CF-B3B3-4B4B-A9D1-945496390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mbio.weebl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pass procedure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499" b="14499"/>
          <a:stretch>
            <a:fillRect/>
          </a:stretch>
        </p:blipFill>
        <p:spPr>
          <a:xfrm>
            <a:off x="5020583" y="914399"/>
            <a:ext cx="3781425" cy="3883995"/>
          </a:xfrm>
        </p:spPr>
      </p:pic>
      <p:sp>
        <p:nvSpPr>
          <p:cNvPr id="7" name="TextBox 6"/>
          <p:cNvSpPr txBox="1"/>
          <p:nvPr/>
        </p:nvSpPr>
        <p:spPr>
          <a:xfrm>
            <a:off x="282236" y="1058469"/>
            <a:ext cx="444521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15/15 policy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Where it is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When to request </a:t>
            </a:r>
            <a:r>
              <a:rPr lang="en-US" sz="3200" dirty="0" err="1" smtClean="0"/>
              <a:t>hallpass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Signals: Bathroom, Pencil, Hygiene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You MUST sign the whiteboard with your </a:t>
            </a:r>
            <a:r>
              <a:rPr lang="en-US" sz="3200" b="1" dirty="0"/>
              <a:t>name/time out</a:t>
            </a:r>
            <a:r>
              <a:rPr lang="en-US" sz="3200" b="1" dirty="0" smtClean="0"/>
              <a:t>/destination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27948" y="5274706"/>
            <a:ext cx="5485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Acceptable reasons to have the hall pass?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Unacceptable reasons to ask for hall pass?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What happens if you are gone for too long/take too many hall pass breaks?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35013"/>
            <a:ext cx="5716087" cy="1470025"/>
          </a:xfrm>
        </p:spPr>
        <p:txBody>
          <a:bodyPr/>
          <a:lstStyle/>
          <a:p>
            <a:r>
              <a:rPr lang="en-US" dirty="0" smtClean="0"/>
              <a:t>What are </a:t>
            </a:r>
            <a:r>
              <a:rPr lang="en-US" i="1" dirty="0" smtClean="0"/>
              <a:t>statistics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0603" y="630356"/>
            <a:ext cx="651396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 they say about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6213" b="65802"/>
          <a:stretch>
            <a:fillRect/>
          </a:stretch>
        </p:blipFill>
        <p:spPr>
          <a:xfrm>
            <a:off x="4254500" y="2320037"/>
            <a:ext cx="4163785" cy="144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0" y="1314722"/>
            <a:ext cx="3776597" cy="1729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3043766"/>
            <a:ext cx="5080000" cy="360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0" y="3534832"/>
            <a:ext cx="3408651" cy="33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Statistics: Trends + Patterns </a:t>
            </a:r>
            <a:endParaRPr lang="en-US" dirty="0"/>
          </a:p>
        </p:txBody>
      </p:sp>
      <p:pic>
        <p:nvPicPr>
          <p:cNvPr id="4" name="Picture 3" descr="picto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4" y="914400"/>
            <a:ext cx="7563676" cy="53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3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Statistics: Big picture view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7" y="1153470"/>
            <a:ext cx="8673703" cy="5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49" y="104370"/>
            <a:ext cx="866342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Statistics: stories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67" y="1221873"/>
            <a:ext cx="5825839" cy="56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Statistics: Stories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10636"/>
            <a:ext cx="6956136" cy="56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But….Statistics are not rules or laws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550"/>
            <a:ext cx="5384800" cy="3583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36" y="1098550"/>
            <a:ext cx="4877964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67200"/>
            <a:ext cx="2806700" cy="22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story do </a:t>
            </a:r>
            <a:r>
              <a:rPr lang="en-US" i="1" dirty="0" smtClean="0"/>
              <a:t>statistics</a:t>
            </a:r>
            <a:r>
              <a:rPr lang="en-US" dirty="0" smtClean="0"/>
              <a:t> about </a:t>
            </a:r>
            <a:r>
              <a:rPr lang="en-US" i="1" dirty="0" smtClean="0"/>
              <a:t>us</a:t>
            </a:r>
            <a:r>
              <a:rPr lang="en-US" dirty="0" smtClean="0"/>
              <a:t> tell?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77900"/>
            <a:ext cx="889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9651"/>
            <a:ext cx="4958562" cy="420279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average ACT score at Overton is 17.4. The median ACT score at University of Tennessee is 21.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05" y="27377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5ACEF9"/>
                </a:solidFill>
              </a:rPr>
              <a:t>Some Statistics: At home  </a:t>
            </a:r>
            <a:endParaRPr lang="en-US" sz="4000" dirty="0">
              <a:solidFill>
                <a:srgbClr val="5ACEF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0589" y="93648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ACT Scores</a:t>
            </a:r>
          </a:p>
          <a:p>
            <a:r>
              <a:rPr lang="en-US" dirty="0" smtClean="0"/>
              <a:t>	      Composite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25% 75% </a:t>
            </a:r>
            <a:r>
              <a:rPr lang="en-US" dirty="0"/>
              <a:t>	</a:t>
            </a:r>
          </a:p>
          <a:p>
            <a:r>
              <a:rPr lang="en-US" dirty="0"/>
              <a:t>Brown	29	34	</a:t>
            </a:r>
            <a:endParaRPr lang="en-US" dirty="0" smtClean="0"/>
          </a:p>
          <a:p>
            <a:r>
              <a:rPr lang="en-US" dirty="0" smtClean="0"/>
              <a:t>Columbia</a:t>
            </a:r>
            <a:r>
              <a:rPr lang="en-US" dirty="0"/>
              <a:t>	32	35	</a:t>
            </a:r>
            <a:endParaRPr lang="en-US" dirty="0" smtClean="0"/>
          </a:p>
          <a:p>
            <a:r>
              <a:rPr lang="en-US" dirty="0" smtClean="0"/>
              <a:t>Cornell</a:t>
            </a:r>
            <a:r>
              <a:rPr lang="en-US" dirty="0"/>
              <a:t>	30	33	</a:t>
            </a:r>
            <a:endParaRPr lang="en-US" dirty="0" smtClean="0"/>
          </a:p>
          <a:p>
            <a:r>
              <a:rPr lang="en-US" dirty="0" smtClean="0"/>
              <a:t>Dartmouth 30</a:t>
            </a:r>
            <a:r>
              <a:rPr lang="en-US" dirty="0"/>
              <a:t>	34	</a:t>
            </a:r>
          </a:p>
          <a:p>
            <a:r>
              <a:rPr lang="en-US" dirty="0"/>
              <a:t>Harvard	32	35	</a:t>
            </a:r>
            <a:endParaRPr lang="en-US" dirty="0" smtClean="0"/>
          </a:p>
          <a:p>
            <a:r>
              <a:rPr lang="en-US" dirty="0" smtClean="0"/>
              <a:t>Princeton</a:t>
            </a:r>
            <a:r>
              <a:rPr lang="en-US" dirty="0"/>
              <a:t>	31	35	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/>
              <a:t>Penn	30	34	</a:t>
            </a:r>
            <a:endParaRPr lang="en-US" dirty="0" smtClean="0"/>
          </a:p>
          <a:p>
            <a:r>
              <a:rPr lang="en-US" dirty="0" smtClean="0"/>
              <a:t>Yale</a:t>
            </a:r>
            <a:r>
              <a:rPr lang="en-US" dirty="0"/>
              <a:t>	</a:t>
            </a:r>
            <a:r>
              <a:rPr lang="en-US" dirty="0" smtClean="0"/>
              <a:t>         31</a:t>
            </a:r>
            <a:r>
              <a:rPr lang="en-US" dirty="0"/>
              <a:t>	35	</a:t>
            </a:r>
          </a:p>
        </p:txBody>
      </p:sp>
      <p:pic>
        <p:nvPicPr>
          <p:cNvPr id="5" name="Picture 4" descr="Screen shot 2013-07-24 at 5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995"/>
            <a:ext cx="6580649" cy="4643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4200" y="613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www.hlntv.com</a:t>
            </a:r>
            <a:r>
              <a:rPr lang="en-US" dirty="0"/>
              <a:t>/article/2012/01/17/principals-racial-stats-test-cause-uproar</a:t>
            </a:r>
          </a:p>
        </p:txBody>
      </p:sp>
    </p:spTree>
    <p:extLst>
      <p:ext uri="{BB962C8B-B14F-4D97-AF65-F5344CB8AC3E}">
        <p14:creationId xmlns:p14="http://schemas.microsoft.com/office/powerpoint/2010/main" val="303376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will happen if we </a:t>
            </a:r>
            <a:r>
              <a:rPr lang="en-US" sz="3200" i="1" dirty="0" smtClean="0"/>
              <a:t>do</a:t>
            </a:r>
            <a:r>
              <a:rPr lang="en-US" sz="3200" dirty="0" smtClean="0"/>
              <a:t> follow the pattern?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113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Catalyst #1: 5 minutes 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376246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 smtClean="0">
                <a:solidFill>
                  <a:schemeClr val="accent2"/>
                </a:solidFill>
                <a:latin typeface="Calibri" charset="0"/>
              </a:rPr>
              <a:t>	</a:t>
            </a:r>
            <a:r>
              <a:rPr lang="en-US" sz="3200" dirty="0" smtClean="0">
                <a:solidFill>
                  <a:schemeClr val="accent2"/>
                </a:solidFill>
                <a:latin typeface="Calibri" charset="0"/>
              </a:rPr>
              <a:t>On  a sheet of notebook paper: Write “Catalyst #1,” the date, and your response. YOU MUST WRITE IN COMPLETE SENTENCES. YOU DO NOT HAVE TO WRITE THE QUESTION</a:t>
            </a:r>
            <a:r>
              <a:rPr lang="en-US" sz="3200" dirty="0" smtClean="0">
                <a:latin typeface="Calibri" charset="0"/>
              </a:rPr>
              <a:t>. </a:t>
            </a:r>
            <a:endParaRPr lang="en-US" sz="3200" dirty="0">
              <a:latin typeface="Calibri" charset="0"/>
            </a:endParaRPr>
          </a:p>
          <a:p>
            <a:pPr marL="0" indent="0"/>
            <a:r>
              <a:rPr lang="en-US" sz="4900" dirty="0" smtClean="0">
                <a:latin typeface="Calibri" charset="0"/>
              </a:rPr>
              <a:t>1. Name one classroom expectation. </a:t>
            </a:r>
          </a:p>
          <a:p>
            <a:pPr marL="0" indent="0"/>
            <a:r>
              <a:rPr lang="en-US" sz="4900" dirty="0" smtClean="0">
                <a:latin typeface="Calibri" charset="0"/>
              </a:rPr>
              <a:t>2. Name one thing you need for this class. </a:t>
            </a:r>
            <a:endParaRPr lang="en-US" sz="4900" dirty="0">
              <a:latin typeface="Calibri" charset="0"/>
            </a:endParaRPr>
          </a:p>
          <a:p>
            <a:pPr marL="0" indent="0"/>
            <a:r>
              <a:rPr lang="en-US" sz="4900" dirty="0" smtClean="0">
                <a:latin typeface="Calibri" charset="0"/>
              </a:rPr>
              <a:t>3. When is the parent section of your syllabus due? </a:t>
            </a:r>
            <a:endParaRPr lang="en-US" sz="4900" dirty="0">
              <a:latin typeface="Calibri" charset="0"/>
            </a:endParaRPr>
          </a:p>
          <a:p>
            <a:pPr marL="0" indent="0"/>
            <a:r>
              <a:rPr lang="en-US" sz="4900" dirty="0" smtClean="0">
                <a:latin typeface="Calibri" charset="0"/>
              </a:rPr>
              <a:t>4. Name one future goal you have for yourself. (Can be college, career, owning a house, etc.) </a:t>
            </a:r>
            <a:endParaRPr lang="en-US" sz="49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8222" y="5634538"/>
            <a:ext cx="41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</a:t>
            </a:r>
            <a:r>
              <a:rPr lang="en-US" smtClean="0"/>
              <a:t>“Catalyst”??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41299"/>
            <a:ext cx="85471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WE ARE THE AUTHOR OF OUR STORY: Class Goals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123"/>
            <a:ext cx="7520940" cy="3579849"/>
          </a:xfrm>
        </p:spPr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 smtClean="0"/>
              <a:t>What is a goal?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Why are goals important?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Why would we have goals in Biology class? Why would they matter?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Share goals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82" y="3813007"/>
            <a:ext cx="3044993" cy="3044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86" y="914400"/>
            <a:ext cx="2017251" cy="201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2851"/>
            <a:ext cx="2107709" cy="321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162" y="4020706"/>
            <a:ext cx="2175075" cy="27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Hope for your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781" y="1100628"/>
            <a:ext cx="7833120" cy="374518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08A1D9"/>
                </a:solidFill>
                <a:latin typeface="Arial" charset="0"/>
              </a:rPr>
              <a:t>My hope is that each of you have as many options as possible for your future when you graduate from high school</a:t>
            </a:r>
          </a:p>
          <a:p>
            <a:r>
              <a:rPr lang="en-US" sz="3600" dirty="0">
                <a:solidFill>
                  <a:srgbClr val="08A1D9"/>
                </a:solidFill>
                <a:latin typeface="Arial" charset="0"/>
              </a:rPr>
              <a:t>That is why I take teaching so seriously and why I will push you to work hard throughout the whole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1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3"/>
                </a:solidFill>
              </a:rPr>
              <a:t>Goals…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67" y="173878"/>
            <a:ext cx="3998133" cy="2394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1612" y="5103673"/>
            <a:ext cx="35985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FF00"/>
                </a:solidFill>
              </a:rPr>
              <a:t>A goal requires: 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solidFill>
                  <a:srgbClr val="FFFF00"/>
                </a:solidFill>
              </a:rPr>
              <a:t>Information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solidFill>
                  <a:srgbClr val="FFFF00"/>
                </a:solidFill>
              </a:rPr>
              <a:t>Planning 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solidFill>
                  <a:srgbClr val="FFFF00"/>
                </a:solidFill>
              </a:rPr>
              <a:t>Action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solidFill>
                  <a:srgbClr val="FFFF00"/>
                </a:solidFill>
              </a:rPr>
              <a:t>Perseverance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1" y="1174145"/>
            <a:ext cx="2207699" cy="5472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64" y="2336556"/>
            <a:ext cx="2397255" cy="27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7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3200" dirty="0" smtClean="0"/>
              <a:t>To </a:t>
            </a:r>
            <a:r>
              <a:rPr lang="en-US" sz="3200" dirty="0"/>
              <a:t>score proficient on the EOC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Proficient/Advanced on </a:t>
            </a:r>
            <a:r>
              <a:rPr lang="en-US" sz="3200" i="1" dirty="0" smtClean="0"/>
              <a:t>at least</a:t>
            </a:r>
            <a:r>
              <a:rPr lang="en-US" sz="3200" dirty="0" smtClean="0"/>
              <a:t> 85% SPIs </a:t>
            </a:r>
          </a:p>
          <a:p>
            <a:pPr lvl="0">
              <a:buFont typeface="Arial"/>
              <a:buChar char="•"/>
            </a:pPr>
            <a:r>
              <a:rPr lang="en-US" sz="3200" dirty="0" smtClean="0"/>
              <a:t>At </a:t>
            </a:r>
            <a:r>
              <a:rPr lang="en-US" sz="3200" dirty="0"/>
              <a:t>least 5 points of growth on the ACT </a:t>
            </a:r>
          </a:p>
          <a:p>
            <a:pPr marL="0" indent="0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98009" y="5221783"/>
            <a:ext cx="375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Why?!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3" y="3881808"/>
            <a:ext cx="2055901" cy="29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1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Class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3200" dirty="0" smtClean="0"/>
              <a:t>To </a:t>
            </a:r>
            <a:r>
              <a:rPr lang="en-US" sz="3200" dirty="0"/>
              <a:t>score </a:t>
            </a:r>
            <a:r>
              <a:rPr lang="en-US" sz="3200" dirty="0" smtClean="0"/>
              <a:t>advanced </a:t>
            </a:r>
            <a:r>
              <a:rPr lang="en-US" sz="3200" dirty="0"/>
              <a:t>on the EOC</a:t>
            </a:r>
          </a:p>
          <a:p>
            <a:pPr lvl="0">
              <a:buFont typeface="Arial"/>
              <a:buChar char="•"/>
            </a:pPr>
            <a:r>
              <a:rPr lang="en-US" sz="3200" dirty="0" smtClean="0"/>
              <a:t>Proficient or Advanced on </a:t>
            </a:r>
            <a:r>
              <a:rPr lang="en-US" sz="3200" b="0" i="1" dirty="0" smtClean="0"/>
              <a:t>at least </a:t>
            </a:r>
            <a:r>
              <a:rPr lang="en-US" sz="3200" b="0" dirty="0" smtClean="0"/>
              <a:t>85% of </a:t>
            </a:r>
            <a:r>
              <a:rPr lang="en-US" sz="3200" dirty="0" smtClean="0"/>
              <a:t>state standards</a:t>
            </a:r>
          </a:p>
          <a:p>
            <a:pPr lvl="0">
              <a:buFont typeface="Arial"/>
              <a:buChar char="•"/>
            </a:pPr>
            <a:r>
              <a:rPr lang="en-US" sz="3200" dirty="0" smtClean="0"/>
              <a:t>At </a:t>
            </a:r>
            <a:r>
              <a:rPr lang="en-US" sz="3200" dirty="0"/>
              <a:t>least 5 points of growth on the ACT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8009" y="5221783"/>
            <a:ext cx="375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Why?!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3" y="3881808"/>
            <a:ext cx="2055901" cy="29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3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9900"/>
                </a:solidFill>
                <a:latin typeface="Copperplate Gothic Light" charset="0"/>
              </a:rPr>
              <a:t>The Value of your Education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962400" cy="5562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100" dirty="0">
                <a:latin typeface="Arial" charset="0"/>
              </a:rPr>
              <a:t>-If you go </a:t>
            </a:r>
            <a:r>
              <a:rPr lang="en-US" sz="2100" dirty="0">
                <a:solidFill>
                  <a:srgbClr val="CC0099"/>
                </a:solidFill>
                <a:latin typeface="Arial" charset="0"/>
              </a:rPr>
              <a:t>don</a:t>
            </a:r>
            <a:r>
              <a:rPr lang="ja-JP" altLang="en-US" sz="2100" dirty="0">
                <a:solidFill>
                  <a:srgbClr val="CC0099"/>
                </a:solidFill>
                <a:latin typeface="Arial" charset="0"/>
              </a:rPr>
              <a:t>’</a:t>
            </a:r>
            <a:r>
              <a:rPr lang="en-US" sz="2100" dirty="0">
                <a:solidFill>
                  <a:srgbClr val="CC0099"/>
                </a:solidFill>
                <a:latin typeface="Arial" charset="0"/>
              </a:rPr>
              <a:t>t graduate</a:t>
            </a:r>
            <a:r>
              <a:rPr lang="en-US" sz="2100" dirty="0">
                <a:latin typeface="Arial" charset="0"/>
              </a:rPr>
              <a:t> from high school, you can expect to earn about </a:t>
            </a:r>
            <a:r>
              <a:rPr lang="en-US" sz="2100" dirty="0">
                <a:solidFill>
                  <a:srgbClr val="CC0099"/>
                </a:solidFill>
                <a:latin typeface="Arial" charset="0"/>
              </a:rPr>
              <a:t>$23,000</a:t>
            </a:r>
            <a:r>
              <a:rPr lang="en-US" sz="2100" dirty="0">
                <a:latin typeface="Arial" charset="0"/>
              </a:rPr>
              <a:t> per year.</a:t>
            </a:r>
          </a:p>
          <a:p>
            <a:pPr lvl="1" eaLnBrk="1" hangingPunct="1">
              <a:buFontTx/>
              <a:buNone/>
            </a:pPr>
            <a:r>
              <a:rPr lang="en-US" sz="2100" dirty="0">
                <a:latin typeface="Arial" charset="0"/>
              </a:rPr>
              <a:t>-If you </a:t>
            </a:r>
            <a:r>
              <a:rPr lang="en-US" sz="2100" dirty="0">
                <a:solidFill>
                  <a:srgbClr val="0000FF"/>
                </a:solidFill>
                <a:latin typeface="Arial" charset="0"/>
              </a:rPr>
              <a:t>graduate high school</a:t>
            </a:r>
            <a:r>
              <a:rPr lang="en-US" sz="2100" dirty="0">
                <a:latin typeface="Arial" charset="0"/>
              </a:rPr>
              <a:t>, you can expect to earn about </a:t>
            </a:r>
            <a:r>
              <a:rPr lang="en-US" sz="2100" dirty="0">
                <a:solidFill>
                  <a:srgbClr val="0000FF"/>
                </a:solidFill>
                <a:latin typeface="Arial" charset="0"/>
              </a:rPr>
              <a:t>$30,000</a:t>
            </a:r>
            <a:r>
              <a:rPr lang="en-US" sz="2100" dirty="0">
                <a:latin typeface="Arial" charset="0"/>
              </a:rPr>
              <a:t> per year.</a:t>
            </a:r>
          </a:p>
          <a:p>
            <a:pPr lvl="1" eaLnBrk="1" hangingPunct="1">
              <a:buFontTx/>
              <a:buNone/>
            </a:pPr>
            <a:r>
              <a:rPr lang="en-US" sz="2100" dirty="0">
                <a:latin typeface="Arial" charset="0"/>
              </a:rPr>
              <a:t>-If you </a:t>
            </a:r>
            <a:r>
              <a:rPr lang="en-US" sz="2100" dirty="0">
                <a:solidFill>
                  <a:srgbClr val="FF0000"/>
                </a:solidFill>
                <a:latin typeface="Arial" charset="0"/>
              </a:rPr>
              <a:t>graduate from college</a:t>
            </a:r>
            <a:r>
              <a:rPr lang="en-US" sz="2100" dirty="0">
                <a:latin typeface="Arial" charset="0"/>
              </a:rPr>
              <a:t>, you can expect to make </a:t>
            </a:r>
            <a:r>
              <a:rPr lang="en-US" sz="2100" dirty="0">
                <a:solidFill>
                  <a:srgbClr val="FF0000"/>
                </a:solidFill>
                <a:latin typeface="Arial" charset="0"/>
              </a:rPr>
              <a:t>$52,000</a:t>
            </a:r>
            <a:r>
              <a:rPr lang="en-US" sz="2100" dirty="0">
                <a:latin typeface="Arial" charset="0"/>
              </a:rPr>
              <a:t> per year.</a:t>
            </a:r>
          </a:p>
          <a:p>
            <a:pPr lvl="1" eaLnBrk="1" hangingPunct="1">
              <a:buFontTx/>
              <a:buNone/>
            </a:pPr>
            <a:r>
              <a:rPr lang="en-US" sz="2100" dirty="0">
                <a:latin typeface="Arial" charset="0"/>
              </a:rPr>
              <a:t>-If you go on to earn a </a:t>
            </a:r>
            <a:r>
              <a:rPr lang="en-US" sz="2100" dirty="0">
                <a:solidFill>
                  <a:srgbClr val="660033"/>
                </a:solidFill>
                <a:latin typeface="Arial" charset="0"/>
              </a:rPr>
              <a:t>Master</a:t>
            </a:r>
            <a:r>
              <a:rPr lang="ja-JP" altLang="en-US" sz="2100" dirty="0">
                <a:solidFill>
                  <a:srgbClr val="660033"/>
                </a:solidFill>
                <a:latin typeface="Arial" charset="0"/>
              </a:rPr>
              <a:t>’</a:t>
            </a:r>
            <a:r>
              <a:rPr lang="en-US" sz="2100" dirty="0">
                <a:solidFill>
                  <a:srgbClr val="660033"/>
                </a:solidFill>
                <a:latin typeface="Arial" charset="0"/>
              </a:rPr>
              <a:t>s degree or higher</a:t>
            </a:r>
            <a:r>
              <a:rPr lang="en-US" sz="2100" dirty="0">
                <a:latin typeface="Arial" charset="0"/>
              </a:rPr>
              <a:t>, you can bring home more than </a:t>
            </a:r>
            <a:r>
              <a:rPr lang="en-US" sz="2100" dirty="0">
                <a:solidFill>
                  <a:srgbClr val="660033"/>
                </a:solidFill>
                <a:latin typeface="Arial" charset="0"/>
              </a:rPr>
              <a:t>$62,000</a:t>
            </a:r>
            <a:r>
              <a:rPr lang="en-US" sz="2100" dirty="0">
                <a:latin typeface="Arial" charset="0"/>
              </a:rPr>
              <a:t> each year.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pic>
        <p:nvPicPr>
          <p:cNvPr id="39941" name="Picture 6" descr="_wsb_523x329_Value+of+College+Degree+for+Earn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52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Employment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Arial" charset="0"/>
              </a:rPr>
              <a:t>On average, only 2 out of every 100 people with professional degrees will not have jobs at a given time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latin typeface="Arial" charset="0"/>
              </a:rPr>
              <a:t>However, 15 out of every 100 people without a high school diploma not have jobs at a given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>
                <a:latin typeface="Arial" charset="0"/>
              </a:rPr>
              <a:t>…and this number is rising!</a:t>
            </a:r>
          </a:p>
        </p:txBody>
      </p:sp>
    </p:spTree>
    <p:extLst>
      <p:ext uri="{BB962C8B-B14F-4D97-AF65-F5344CB8AC3E}">
        <p14:creationId xmlns:p14="http://schemas.microsoft.com/office/powerpoint/2010/main" val="372220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Service and Giving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1100628"/>
            <a:ext cx="4429059" cy="386990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A higher level of education and a better career also open up more opportunities to help others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Jobs in education, medicine, law enforcement, politics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Giving to charities and friends in need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Going on service/missions trips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40" y="4660900"/>
            <a:ext cx="1732159" cy="2299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11" y="245316"/>
            <a:ext cx="2681837" cy="317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4660900"/>
            <a:ext cx="2997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019" y="2336800"/>
            <a:ext cx="3510981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2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Athletes/Musicians/Actors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925" y="1606013"/>
            <a:ext cx="44021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Professional athletes, musicians, and actors make very high salaries, but the number of individuals that enter those careers is incredibly small.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Education is a great </a:t>
            </a:r>
            <a:r>
              <a:rPr lang="en-US" sz="2400" dirty="0" err="1">
                <a:latin typeface="Arial" charset="0"/>
              </a:rPr>
              <a:t>fall-back</a:t>
            </a:r>
            <a:r>
              <a:rPr lang="en-US" sz="2400" dirty="0">
                <a:latin typeface="Arial" charset="0"/>
              </a:rPr>
              <a:t> if those careers do not work out</a:t>
            </a:r>
            <a:r>
              <a:rPr lang="en-US" sz="2400" dirty="0" smtClean="0">
                <a:latin typeface="Arial" charset="0"/>
              </a:rPr>
              <a:t>!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Example: Ms. Mitchell and Hollywood </a:t>
            </a:r>
            <a:endParaRPr lang="en-US" sz="2400" dirty="0">
              <a:latin typeface="Arial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1981200"/>
            <a:ext cx="2503487" cy="1987550"/>
          </a:xfrm>
        </p:spPr>
      </p:pic>
    </p:spTree>
    <p:extLst>
      <p:ext uri="{BB962C8B-B14F-4D97-AF65-F5344CB8AC3E}">
        <p14:creationId xmlns:p14="http://schemas.microsoft.com/office/powerpoint/2010/main" val="255403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(</a:t>
            </a:r>
            <a:r>
              <a:rPr lang="en-US" dirty="0" err="1" smtClean="0"/>
              <a:t>Bellwork</a:t>
            </a:r>
            <a:r>
              <a:rPr lang="en-US" dirty="0" smtClean="0"/>
              <a:t>)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Every day. </a:t>
            </a:r>
          </a:p>
          <a:p>
            <a:pPr>
              <a:buFont typeface="Arial"/>
              <a:buChar char="•"/>
            </a:pPr>
            <a:r>
              <a:rPr lang="en-US" dirty="0" smtClean="0"/>
              <a:t>100% participation </a:t>
            </a:r>
          </a:p>
          <a:p>
            <a:pPr>
              <a:buFont typeface="Arial"/>
              <a:buChar char="•"/>
            </a:pPr>
            <a:r>
              <a:rPr lang="en-US" dirty="0" smtClean="0"/>
              <a:t>A chance for review: NOT PUNISHMENT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Random checks! </a:t>
            </a:r>
          </a:p>
          <a:p>
            <a:pPr>
              <a:buFont typeface="Arial"/>
              <a:buChar char="•"/>
            </a:pPr>
            <a:r>
              <a:rPr lang="en-US" dirty="0" smtClean="0"/>
              <a:t>Procedure </a:t>
            </a:r>
          </a:p>
          <a:p>
            <a:pPr>
              <a:buFont typeface="Arial"/>
              <a:buChar char="•"/>
            </a:pPr>
            <a:r>
              <a:rPr lang="en-US" dirty="0" smtClean="0"/>
              <a:t>CFU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3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How will we keep track of our goals? </a:t>
            </a:r>
          </a:p>
          <a:p>
            <a:pPr marL="685800" indent="-685800" algn="ctr">
              <a:buFont typeface="Arial"/>
              <a:buChar char="•"/>
            </a:pPr>
            <a:r>
              <a:rPr lang="en-US" sz="2800" dirty="0" smtClean="0"/>
              <a:t>What is a tracker? </a:t>
            </a:r>
          </a:p>
          <a:p>
            <a:pPr marL="685800" indent="-685800" algn="ctr">
              <a:buFont typeface="Arial"/>
              <a:buChar char="•"/>
            </a:pPr>
            <a:r>
              <a:rPr lang="en-US" sz="2000" dirty="0" smtClean="0"/>
              <a:t>Individual trackers</a:t>
            </a:r>
          </a:p>
          <a:p>
            <a:pPr marL="685800" indent="-685800" algn="ctr">
              <a:buFont typeface="Arial"/>
              <a:buChar char="•"/>
            </a:pPr>
            <a:r>
              <a:rPr lang="en-US" sz="2000" dirty="0" smtClean="0"/>
              <a:t>Wall tracker</a:t>
            </a:r>
          </a:p>
          <a:p>
            <a:pPr marL="685800" indent="-685800" algn="ctr">
              <a:buFont typeface="Arial"/>
              <a:buChar char="•"/>
            </a:pPr>
            <a:r>
              <a:rPr lang="en-US" sz="2000" dirty="0" smtClean="0"/>
              <a:t>Whole class mastery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8023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/>
            <a:r>
              <a:rPr lang="en-US" b="1" cap="none" dirty="0">
                <a:ln/>
                <a:solidFill>
                  <a:schemeClr val="accent3"/>
                </a:solidFill>
                <a:latin typeface="Arial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Arial" charset="0"/>
              </a:rPr>
            </a:br>
            <a:r>
              <a:rPr lang="en-US" sz="3600" b="1" cap="none" dirty="0">
                <a:ln/>
                <a:solidFill>
                  <a:schemeClr val="accent3"/>
                </a:solidFill>
                <a:latin typeface="Arial" charset="0"/>
              </a:rPr>
              <a:t>Passing is NOT enough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Anything worth doing is worth doing well.</a:t>
            </a:r>
          </a:p>
          <a:p>
            <a:pPr eaLnBrk="1" hangingPunct="1"/>
            <a:r>
              <a:rPr lang="en-US" dirty="0">
                <a:latin typeface="Verdana" charset="0"/>
              </a:rPr>
              <a:t>We need to </a:t>
            </a:r>
            <a:r>
              <a:rPr lang="en-US" sz="2000" dirty="0">
                <a:latin typeface="Verdana" charset="0"/>
              </a:rPr>
              <a:t>raise the bar </a:t>
            </a:r>
            <a:r>
              <a:rPr lang="en-US" dirty="0">
                <a:latin typeface="Verdana" charset="0"/>
              </a:rPr>
              <a:t>for all of </a:t>
            </a:r>
            <a:r>
              <a:rPr lang="en-US" dirty="0" smtClean="0">
                <a:latin typeface="Verdana" charset="0"/>
              </a:rPr>
              <a:t>Memphis. </a:t>
            </a:r>
            <a:endParaRPr lang="en-US" dirty="0">
              <a:latin typeface="Verdana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Excellence</a:t>
            </a:r>
            <a:r>
              <a:rPr lang="en-US" dirty="0">
                <a:latin typeface="Verdana" charset="0"/>
              </a:rPr>
              <a:t> should be our goal, not just getting </a:t>
            </a:r>
            <a:r>
              <a:rPr lang="en-US" dirty="0" smtClean="0">
                <a:latin typeface="Verdana" charset="0"/>
              </a:rPr>
              <a:t>by. </a:t>
            </a:r>
            <a:endParaRPr lang="en-US" dirty="0"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32" y="2242077"/>
            <a:ext cx="3350170" cy="3350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05" y="2242077"/>
            <a:ext cx="2438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932" y="3852347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116771" cy="357984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Identity maps are a great way to give others a glimpse of who you are: 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-Important people and events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-Places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-Goals 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There is no correct way to write a identity map </a:t>
            </a:r>
            <a:endParaRPr lang="en-US" sz="2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881" y="0"/>
            <a:ext cx="3838712" cy="70173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Your life map should include: </a:t>
            </a:r>
          </a:p>
          <a:p>
            <a:r>
              <a:rPr lang="en-US" dirty="0"/>
              <a:t> </a:t>
            </a:r>
            <a:endParaRPr lang="en-US" sz="1600" dirty="0"/>
          </a:p>
          <a:p>
            <a:pPr lvl="0"/>
            <a:r>
              <a:rPr lang="en-US" dirty="0">
                <a:solidFill>
                  <a:schemeClr val="accent2"/>
                </a:solidFill>
              </a:rPr>
              <a:t>People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What family members and relatives have always been present in your life?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Who are your close friends?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Who are your role models?</a:t>
            </a:r>
            <a:endParaRPr lang="en-US" sz="1600" dirty="0">
              <a:solidFill>
                <a:schemeClr val="accent2"/>
              </a:solidFill>
            </a:endParaRPr>
          </a:p>
          <a:p>
            <a:pPr lvl="0"/>
            <a:r>
              <a:rPr lang="en-US" dirty="0">
                <a:solidFill>
                  <a:srgbClr val="660066"/>
                </a:solidFill>
              </a:rPr>
              <a:t>Places</a:t>
            </a:r>
            <a:endParaRPr lang="en-US" sz="1600" dirty="0">
              <a:solidFill>
                <a:srgbClr val="660066"/>
              </a:solidFill>
            </a:endParaRPr>
          </a:p>
          <a:p>
            <a:pPr lvl="1"/>
            <a:r>
              <a:rPr lang="en-US" dirty="0">
                <a:solidFill>
                  <a:srgbClr val="660066"/>
                </a:solidFill>
              </a:rPr>
              <a:t>Where were you born?</a:t>
            </a:r>
            <a:endParaRPr lang="en-US" sz="1600" dirty="0">
              <a:solidFill>
                <a:srgbClr val="660066"/>
              </a:solidFill>
            </a:endParaRPr>
          </a:p>
          <a:p>
            <a:pPr lvl="1"/>
            <a:r>
              <a:rPr lang="en-US" dirty="0">
                <a:solidFill>
                  <a:srgbClr val="660066"/>
                </a:solidFill>
              </a:rPr>
              <a:t>In what cities/states have you lived?</a:t>
            </a:r>
            <a:endParaRPr lang="en-US" sz="1600" dirty="0">
              <a:solidFill>
                <a:srgbClr val="660066"/>
              </a:solidFill>
            </a:endParaRPr>
          </a:p>
          <a:p>
            <a:pPr lvl="1"/>
            <a:r>
              <a:rPr lang="en-US" dirty="0">
                <a:solidFill>
                  <a:srgbClr val="660066"/>
                </a:solidFill>
              </a:rPr>
              <a:t>What schools have you attended?</a:t>
            </a:r>
            <a:endParaRPr lang="en-US" sz="1600" dirty="0">
              <a:solidFill>
                <a:srgbClr val="660066"/>
              </a:solidFill>
            </a:endParaRPr>
          </a:p>
          <a:p>
            <a:pPr lvl="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What important events have happened in your life since you were born?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What have you done in the past year?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4"/>
                </a:solidFill>
              </a:rPr>
              <a:t>You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would you describe yourself today?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do you like to do?</a:t>
            </a:r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your goals?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937" y="5070159"/>
            <a:ext cx="363667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Triangle: Future </a:t>
            </a:r>
          </a:p>
          <a:p>
            <a:r>
              <a:rPr lang="en-US" dirty="0" smtClean="0"/>
              <a:t>Square: Environment</a:t>
            </a:r>
          </a:p>
          <a:p>
            <a:r>
              <a:rPr lang="en-US" dirty="0" smtClean="0"/>
              <a:t>Circle: Something that has taken practice</a:t>
            </a:r>
          </a:p>
          <a:p>
            <a:r>
              <a:rPr lang="en-US" dirty="0" smtClean="0"/>
              <a:t>Star: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1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65162"/>
              </p:ext>
            </p:extLst>
          </p:nvPr>
        </p:nvGraphicFramePr>
        <p:xfrm>
          <a:off x="822325" y="1100136"/>
          <a:ext cx="7521576" cy="3957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7192"/>
                <a:gridCol w="2507192"/>
                <a:gridCol w="2507192"/>
              </a:tblGrid>
              <a:tr h="881359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 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r>
                        <a:rPr lang="en-US" baseline="0" dirty="0" smtClean="0"/>
                        <a:t> TOTAL </a:t>
                      </a:r>
                      <a:endParaRPr lang="en-US" dirty="0"/>
                    </a:p>
                  </a:txBody>
                  <a:tcPr/>
                </a:tc>
              </a:tr>
              <a:tr h="8813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Correct: </a:t>
                      </a:r>
                      <a:r>
                        <a:rPr lang="en-US" sz="1600" b="0" dirty="0" smtClean="0"/>
                        <a:t>Did</a:t>
                      </a:r>
                      <a:r>
                        <a:rPr lang="en-US" sz="1600" b="0" baseline="0" dirty="0" smtClean="0"/>
                        <a:t> you follow instructions? Did you include the required elements in your life map?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13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Complete: </a:t>
                      </a:r>
                      <a:r>
                        <a:rPr lang="en-US" sz="1600" b="0" dirty="0" smtClean="0"/>
                        <a:t>Is</a:t>
                      </a:r>
                      <a:r>
                        <a:rPr lang="en-US" sz="1600" b="0" baseline="0" dirty="0" smtClean="0"/>
                        <a:t> your life map complete? Did you manage your time well?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13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Creativity : </a:t>
                      </a:r>
                      <a:r>
                        <a:rPr lang="en-US" sz="1600" b="0" dirty="0" smtClean="0"/>
                        <a:t>Is your life map aesthetically</a:t>
                      </a:r>
                      <a:r>
                        <a:rPr lang="en-US" sz="1600" b="0" baseline="0" dirty="0" smtClean="0"/>
                        <a:t> pleasing</a:t>
                      </a:r>
                      <a:r>
                        <a:rPr lang="en-US" sz="1600" b="0" dirty="0" smtClean="0"/>
                        <a:t>? Does it reflect</a:t>
                      </a:r>
                      <a:r>
                        <a:rPr lang="en-US" sz="1600" b="0" baseline="0" dirty="0" smtClean="0"/>
                        <a:t> time and effort?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69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Name one </a:t>
            </a:r>
            <a:r>
              <a:rPr lang="en-US" sz="2400" b="0" u="sng" dirty="0" smtClean="0"/>
              <a:t>ACADEMIC </a:t>
            </a:r>
            <a:r>
              <a:rPr lang="en-US" sz="2400" b="0" dirty="0" smtClean="0"/>
              <a:t>goal (school-related) you wish to accomplish. How will you </a:t>
            </a:r>
            <a:r>
              <a:rPr lang="en-US" sz="2400" b="0" smtClean="0"/>
              <a:t>get there?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9019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Summing it up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Tomorrow: How do we figure out if we are reaching these goals?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Reminders: Materials/Extra </a:t>
            </a:r>
            <a:r>
              <a:rPr lang="en-US" sz="4400" smtClean="0"/>
              <a:t>credit materials, </a:t>
            </a:r>
            <a:r>
              <a:rPr lang="en-US" sz="4400" dirty="0" smtClean="0"/>
              <a:t>Guardian signing, </a:t>
            </a:r>
            <a:r>
              <a:rPr lang="en-US" sz="4400" smtClean="0"/>
              <a:t>Class Website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2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Agenda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Catalyst: 5 minutes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Catalyst Procedure: 5 minutes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Class Set-Up: 2 minutes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Quick Review/Slap-It Questions: 5 minutes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Hall Pass: </a:t>
            </a:r>
            <a:r>
              <a:rPr lang="en-US" sz="3200" dirty="0">
                <a:solidFill>
                  <a:schemeClr val="accent3"/>
                </a:solidFill>
              </a:rPr>
              <a:t>5</a:t>
            </a:r>
            <a:r>
              <a:rPr lang="en-US" sz="3200" dirty="0" smtClean="0">
                <a:solidFill>
                  <a:schemeClr val="accent3"/>
                </a:solidFill>
              </a:rPr>
              <a:t> minutes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Class Goals: 15 minutes 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accent3"/>
                </a:solidFill>
              </a:rPr>
              <a:t>Identity Maps: Remainder 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27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Announcements 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Parent Form: Due Monday, August 18</a:t>
            </a:r>
            <a:r>
              <a:rPr lang="en-US" sz="4400" baseline="30000" dirty="0" smtClean="0">
                <a:latin typeface="Calibri" charset="0"/>
              </a:rPr>
              <a:t>th</a:t>
            </a:r>
            <a:r>
              <a:rPr lang="en-US" sz="4400" dirty="0" smtClean="0">
                <a:latin typeface="Calibri" charset="0"/>
              </a:rPr>
              <a:t>, 2014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Materials: Due August 18</a:t>
            </a:r>
            <a:r>
              <a:rPr lang="en-US" sz="4400" baseline="30000" dirty="0" smtClean="0">
                <a:latin typeface="Calibri" charset="0"/>
              </a:rPr>
              <a:t>th</a:t>
            </a:r>
            <a:r>
              <a:rPr lang="en-US" sz="4400" dirty="0" smtClean="0">
                <a:latin typeface="Calibri" charset="0"/>
              </a:rPr>
              <a:t>, 2014 </a:t>
            </a:r>
            <a:r>
              <a:rPr lang="en-US" sz="4400" dirty="0" smtClean="0">
                <a:solidFill>
                  <a:schemeClr val="accent3"/>
                </a:solidFill>
                <a:latin typeface="Calibri" charset="0"/>
              </a:rPr>
              <a:t>(</a:t>
            </a:r>
            <a:r>
              <a:rPr lang="en-US" sz="4400" u="sng" dirty="0" smtClean="0">
                <a:solidFill>
                  <a:schemeClr val="accent3"/>
                </a:solidFill>
                <a:latin typeface="Calibri" charset="0"/>
              </a:rPr>
              <a:t>Quick supply review</a:t>
            </a:r>
            <a:r>
              <a:rPr lang="en-US" sz="4400" dirty="0" smtClean="0">
                <a:solidFill>
                  <a:schemeClr val="accent3"/>
                </a:solidFill>
                <a:latin typeface="Calibri" charset="0"/>
              </a:rPr>
              <a:t>)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solidFill>
                  <a:schemeClr val="accent3"/>
                </a:solidFill>
                <a:latin typeface="Calibri" charset="0"/>
              </a:rPr>
              <a:t>BOY materials: </a:t>
            </a:r>
            <a:r>
              <a:rPr lang="en-US" sz="4400" dirty="0" smtClean="0">
                <a:solidFill>
                  <a:schemeClr val="accent3"/>
                </a:solidFill>
                <a:latin typeface="Calibri" charset="0"/>
                <a:hlinkClick r:id="rId2"/>
              </a:rPr>
              <a:t>www.msmbio.weebly.com</a:t>
            </a:r>
            <a:r>
              <a:rPr lang="en-US" sz="4400" dirty="0" smtClean="0">
                <a:solidFill>
                  <a:schemeClr val="accent3"/>
                </a:solidFill>
                <a:latin typeface="Calibri" charset="0"/>
              </a:rPr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New student packets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Objectives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SWBAT describe and implement </a:t>
            </a:r>
            <a:r>
              <a:rPr lang="en-US" sz="3200" dirty="0"/>
              <a:t>the expectations and consequences system. </a:t>
            </a:r>
          </a:p>
          <a:p>
            <a:r>
              <a:rPr lang="en-US" sz="3200" dirty="0" smtClean="0"/>
              <a:t>SWBAT practice the </a:t>
            </a:r>
            <a:r>
              <a:rPr lang="en-US" sz="3200" dirty="0" err="1" smtClean="0"/>
              <a:t>hallpass</a:t>
            </a:r>
            <a:r>
              <a:rPr lang="en-US" sz="3200" dirty="0" smtClean="0"/>
              <a:t> </a:t>
            </a:r>
            <a:r>
              <a:rPr lang="en-US" sz="3200" dirty="0"/>
              <a:t>procedure. </a:t>
            </a:r>
          </a:p>
          <a:p>
            <a:r>
              <a:rPr lang="en-US" sz="3200" dirty="0"/>
              <a:t>SWBAT describe the Catalyst procedure. </a:t>
            </a:r>
          </a:p>
          <a:p>
            <a:r>
              <a:rPr lang="en-US" sz="3200" dirty="0"/>
              <a:t>SWBAT articulate class </a:t>
            </a:r>
            <a:r>
              <a:rPr lang="en-US" sz="3200" dirty="0" smtClean="0"/>
              <a:t>goals and how it relates to the achievement gap. </a:t>
            </a:r>
            <a:endParaRPr lang="en-US" sz="3200" dirty="0"/>
          </a:p>
          <a:p>
            <a:r>
              <a:rPr lang="en-US" sz="3200" dirty="0"/>
              <a:t>SWBAT explore their </a:t>
            </a:r>
            <a:r>
              <a:rPr lang="en-US" sz="3200" dirty="0" smtClean="0"/>
              <a:t>own personal identities through an identity chart. 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Expectations/Consequences Review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Syllabus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Materials/Extra credit materials</a:t>
            </a:r>
          </a:p>
        </p:txBody>
      </p:sp>
    </p:spTree>
    <p:extLst>
      <p:ext uri="{BB962C8B-B14F-4D97-AF65-F5344CB8AC3E}">
        <p14:creationId xmlns:p14="http://schemas.microsoft.com/office/powerpoint/2010/main" val="89053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Classroom Expectations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Follow </a:t>
            </a:r>
            <a:r>
              <a:rPr lang="en-US" sz="2800" dirty="0">
                <a:solidFill>
                  <a:srgbClr val="3366FF"/>
                </a:solidFill>
              </a:rPr>
              <a:t>class norms </a:t>
            </a:r>
            <a:r>
              <a:rPr lang="en-US" sz="2800" dirty="0"/>
              <a:t>at all times. </a:t>
            </a:r>
          </a:p>
          <a:p>
            <a:r>
              <a:rPr lang="en-US" sz="2800" dirty="0"/>
              <a:t>Be</a:t>
            </a:r>
            <a:r>
              <a:rPr lang="en-US" sz="2800" dirty="0">
                <a:solidFill>
                  <a:schemeClr val="accent2"/>
                </a:solidFill>
              </a:rPr>
              <a:t> respectful </a:t>
            </a:r>
            <a:r>
              <a:rPr lang="en-US" sz="2800" dirty="0"/>
              <a:t>of </a:t>
            </a:r>
            <a:r>
              <a:rPr lang="en-US" sz="2800" dirty="0" smtClean="0"/>
              <a:t>classmates </a:t>
            </a:r>
            <a:r>
              <a:rPr lang="en-US" sz="2800" dirty="0"/>
              <a:t>and teachers.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Follow directions the </a:t>
            </a:r>
            <a:r>
              <a:rPr lang="en-US" sz="2800" dirty="0">
                <a:solidFill>
                  <a:srgbClr val="660066"/>
                </a:solidFill>
              </a:rPr>
              <a:t>first time </a:t>
            </a:r>
            <a:r>
              <a:rPr lang="en-US" sz="2800" dirty="0"/>
              <a:t>they are given. </a:t>
            </a:r>
          </a:p>
          <a:p>
            <a:r>
              <a:rPr lang="en-US" sz="2800" dirty="0"/>
              <a:t>Come to class </a:t>
            </a:r>
            <a:r>
              <a:rPr lang="en-US" sz="2800" dirty="0">
                <a:solidFill>
                  <a:srgbClr val="008000"/>
                </a:solidFill>
              </a:rPr>
              <a:t>prepared.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Clean up </a:t>
            </a:r>
            <a:r>
              <a:rPr lang="en-US" sz="2800" dirty="0"/>
              <a:t>after yourself.</a:t>
            </a:r>
          </a:p>
          <a:p>
            <a:r>
              <a:rPr lang="en-US" sz="2800" dirty="0" smtClean="0"/>
              <a:t>Follow </a:t>
            </a:r>
            <a:r>
              <a:rPr lang="en-US" sz="2800" dirty="0" smtClean="0">
                <a:solidFill>
                  <a:srgbClr val="000090"/>
                </a:solidFill>
              </a:rPr>
              <a:t>Overton rules. </a:t>
            </a:r>
            <a:endParaRPr lang="en-US" sz="2800" dirty="0">
              <a:solidFill>
                <a:srgbClr val="000090"/>
              </a:solidFill>
            </a:endParaRPr>
          </a:p>
          <a:p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</a:rPr>
              <a:t>Work Hard. </a:t>
            </a:r>
          </a:p>
          <a:p>
            <a:r>
              <a:rPr lang="en-US" sz="3900" dirty="0" smtClean="0">
                <a:solidFill>
                  <a:schemeClr val="accent2">
                    <a:lumMod val="75000"/>
                  </a:schemeClr>
                </a:solidFill>
              </a:rPr>
              <a:t>No excuses</a:t>
            </a:r>
            <a:r>
              <a:rPr lang="en-US" sz="3600" dirty="0" smtClean="0"/>
              <a:t>.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4924" y="5480878"/>
            <a:ext cx="47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EXPECTATIONS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Consequences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Verbal Warning</a:t>
            </a:r>
          </a:p>
          <a:p>
            <a:r>
              <a:rPr lang="en-US" sz="3600" dirty="0">
                <a:solidFill>
                  <a:srgbClr val="000000"/>
                </a:solidFill>
              </a:rPr>
              <a:t>2. In Class Intervention  </a:t>
            </a:r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3</a:t>
            </a:r>
            <a:r>
              <a:rPr lang="en-US" sz="3600" dirty="0">
                <a:solidFill>
                  <a:srgbClr val="000000"/>
                </a:solidFill>
              </a:rPr>
              <a:t>. </a:t>
            </a:r>
            <a:r>
              <a:rPr lang="en-US" sz="3600" dirty="0" smtClean="0">
                <a:solidFill>
                  <a:srgbClr val="000000"/>
                </a:solidFill>
              </a:rPr>
              <a:t> Step Plan/Improvement Plan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4. Outside </a:t>
            </a:r>
            <a:r>
              <a:rPr lang="en-US" sz="3600" dirty="0">
                <a:solidFill>
                  <a:srgbClr val="000000"/>
                </a:solidFill>
              </a:rPr>
              <a:t>Intervention </a:t>
            </a:r>
            <a:r>
              <a:rPr lang="en-US" sz="3600" dirty="0" smtClean="0">
                <a:solidFill>
                  <a:srgbClr val="000000"/>
                </a:solidFill>
              </a:rPr>
              <a:t>(Office </a:t>
            </a:r>
            <a:r>
              <a:rPr lang="en-US" sz="3600" dirty="0">
                <a:solidFill>
                  <a:srgbClr val="000000"/>
                </a:solidFill>
              </a:rPr>
              <a:t>referral)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924" y="5480878"/>
            <a:ext cx="4790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CONSEQUENCES 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8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1105</TotalTime>
  <Words>1118</Words>
  <Application>Microsoft Macintosh PowerPoint</Application>
  <PresentationFormat>On-screen Show (4:3)</PresentationFormat>
  <Paragraphs>197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Angles</vt:lpstr>
      <vt:lpstr>PowerPoint Presentation</vt:lpstr>
      <vt:lpstr>Catalyst #1: 5 minutes </vt:lpstr>
      <vt:lpstr>Catalyst (Bellwork) Procedure </vt:lpstr>
      <vt:lpstr>Agenda</vt:lpstr>
      <vt:lpstr>Announcements </vt:lpstr>
      <vt:lpstr>Objectives</vt:lpstr>
      <vt:lpstr>Quick review </vt:lpstr>
      <vt:lpstr>Classroom Expectations</vt:lpstr>
      <vt:lpstr>Consequences </vt:lpstr>
      <vt:lpstr>Hall pass procedure</vt:lpstr>
      <vt:lpstr>What are statistics?</vt:lpstr>
      <vt:lpstr>Statistics: Trends + Patterns </vt:lpstr>
      <vt:lpstr>Statistics: Big picture view </vt:lpstr>
      <vt:lpstr>Statistics: stories </vt:lpstr>
      <vt:lpstr>Statistics: Stories</vt:lpstr>
      <vt:lpstr>But….Statistics are not rules or laws</vt:lpstr>
      <vt:lpstr>What story do statistics about us tell?</vt:lpstr>
      <vt:lpstr>PowerPoint Presentation</vt:lpstr>
      <vt:lpstr>What will happen if we do follow the pattern?</vt:lpstr>
      <vt:lpstr>PowerPoint Presentation</vt:lpstr>
      <vt:lpstr>WE ARE THE AUTHOR OF OUR STORY: Class Goals</vt:lpstr>
      <vt:lpstr>My Hope for your future</vt:lpstr>
      <vt:lpstr>Goals…</vt:lpstr>
      <vt:lpstr>Class Goals </vt:lpstr>
      <vt:lpstr>Honors Class Goals </vt:lpstr>
      <vt:lpstr>The Value of your Education</vt:lpstr>
      <vt:lpstr>Employment</vt:lpstr>
      <vt:lpstr>Service and Giving</vt:lpstr>
      <vt:lpstr>Athletes/Musicians/Actors</vt:lpstr>
      <vt:lpstr>PowerPoint Presentation</vt:lpstr>
      <vt:lpstr> Passing is NOT enough</vt:lpstr>
      <vt:lpstr>Identity maps </vt:lpstr>
      <vt:lpstr>Rubric </vt:lpstr>
      <vt:lpstr>Exit Ticket</vt:lpstr>
      <vt:lpstr>Closing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46</cp:revision>
  <dcterms:created xsi:type="dcterms:W3CDTF">2012-07-14T00:46:17Z</dcterms:created>
  <dcterms:modified xsi:type="dcterms:W3CDTF">2014-08-03T03:59:10Z</dcterms:modified>
</cp:coreProperties>
</file>