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19"/>
  </p:notesMasterIdLst>
  <p:sldIdLst>
    <p:sldId id="256" r:id="rId2"/>
    <p:sldId id="257" r:id="rId3"/>
    <p:sldId id="262" r:id="rId4"/>
    <p:sldId id="258" r:id="rId5"/>
    <p:sldId id="260" r:id="rId6"/>
    <p:sldId id="259" r:id="rId7"/>
    <p:sldId id="276" r:id="rId8"/>
    <p:sldId id="263" r:id="rId9"/>
    <p:sldId id="275" r:id="rId10"/>
    <p:sldId id="264" r:id="rId11"/>
    <p:sldId id="271" r:id="rId12"/>
    <p:sldId id="270" r:id="rId13"/>
    <p:sldId id="277" r:id="rId14"/>
    <p:sldId id="274" r:id="rId15"/>
    <p:sldId id="273" r:id="rId16"/>
    <p:sldId id="261" r:id="rId17"/>
    <p:sldId id="278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A6A523-2B48-3342-93F7-7A00A2EE0E4F}" type="datetimeFigureOut">
              <a:rPr lang="en-US"/>
              <a:pPr>
                <a:defRPr/>
              </a:pPr>
              <a:t>8/2/14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40E42B-6FB8-4447-B2FA-EBB02AB73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62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Daily differentiation: </a:t>
            </a:r>
            <a:r>
              <a:rPr lang="en-US" dirty="0" smtClean="0">
                <a:latin typeface="Calibri" charset="0"/>
              </a:rPr>
              <a:t>Kinesthetic/visual/written</a:t>
            </a:r>
            <a:r>
              <a:rPr lang="en-US" baseline="0" dirty="0" smtClean="0">
                <a:latin typeface="Calibri" charset="0"/>
              </a:rPr>
              <a:t> (learning styles) </a:t>
            </a: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Inquiry build-in</a:t>
            </a:r>
            <a:r>
              <a:rPr lang="en-US" dirty="0" smtClean="0">
                <a:latin typeface="Calibri" charset="0"/>
              </a:rPr>
              <a:t>: None</a:t>
            </a: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ACT focus</a:t>
            </a:r>
            <a:r>
              <a:rPr lang="en-US" dirty="0" smtClean="0">
                <a:latin typeface="Calibri" charset="0"/>
              </a:rPr>
              <a:t>: None</a:t>
            </a: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Reinforcement: </a:t>
            </a:r>
            <a:r>
              <a:rPr lang="en-US" dirty="0" smtClean="0">
                <a:latin typeface="Calibri" charset="0"/>
              </a:rPr>
              <a:t>Class norms creation </a:t>
            </a: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EOC/Unit assessment connection: </a:t>
            </a:r>
            <a:r>
              <a:rPr lang="en-US" dirty="0" smtClean="0">
                <a:latin typeface="Calibri" charset="0"/>
              </a:rPr>
              <a:t>None</a:t>
            </a: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Lesson topic: </a:t>
            </a:r>
            <a:r>
              <a:rPr lang="en-US" dirty="0" smtClean="0">
                <a:latin typeface="Calibri" charset="0"/>
              </a:rPr>
              <a:t>Class Norms and Tolerance</a:t>
            </a:r>
            <a:r>
              <a:rPr lang="en-US" baseline="0" dirty="0" smtClean="0">
                <a:latin typeface="Calibri" charset="0"/>
              </a:rPr>
              <a:t> </a:t>
            </a: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Classwork: </a:t>
            </a:r>
            <a:r>
              <a:rPr lang="en-US" dirty="0" smtClean="0">
                <a:latin typeface="Calibri" charset="0"/>
              </a:rPr>
              <a:t>Procedures introduction,</a:t>
            </a:r>
            <a:r>
              <a:rPr lang="en-US" baseline="0" dirty="0" smtClean="0">
                <a:latin typeface="Calibri" charset="0"/>
              </a:rPr>
              <a:t> class goal review, class norms creation, </a:t>
            </a:r>
            <a:r>
              <a:rPr lang="en-US" dirty="0" smtClean="0">
                <a:latin typeface="Calibri" charset="0"/>
              </a:rPr>
              <a:t>Take a Step exit ticket </a:t>
            </a:r>
            <a:endParaRPr lang="en-US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Homework: </a:t>
            </a:r>
            <a:r>
              <a:rPr lang="en-US" dirty="0" smtClean="0">
                <a:latin typeface="Calibri" charset="0"/>
              </a:rPr>
              <a:t>Materials and Parent letter </a:t>
            </a:r>
            <a:endParaRPr lang="en-US" dirty="0">
              <a:latin typeface="Calibri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C38A1C-E326-0A4A-BDEB-1AC1B7DEEB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40E42B-6FB8-4447-B2FA-EBB02AB7344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2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7EBDB90-8F22-B74A-A509-5AAA47154CB5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A916E5-7BB5-614B-BF6E-A5119480A46B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EF58-7491-8841-8E6B-E2C25916C7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7DF7E-B2DD-7A44-B6D0-C97541EA0CC2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D3774-B1F1-1242-A7E1-B742C3F3D4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134486-8488-0841-96CD-1E1A9C5A787A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DB123-CBA3-704F-AB19-CC0B235690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>
              <a:defRPr/>
            </a:pPr>
            <a:fld id="{1799F882-3371-4B45-92C0-9C39E40A578E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>
              <a:defRPr/>
            </a:pPr>
            <a:fld id="{5047AE76-4992-1142-A41A-3A5F09B8A64E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1E70B-6FBA-304F-B940-BA3D5C0BEA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A916E5-7BB5-614B-BF6E-A5119480A46B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EF58-7491-8841-8E6B-E2C25916C7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A916E5-7BB5-614B-BF6E-A5119480A46B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EF58-7491-8841-8E6B-E2C25916C7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A916E5-7BB5-614B-BF6E-A5119480A46B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EF58-7491-8841-8E6B-E2C25916C7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>
              <a:defRPr/>
            </a:pPr>
            <a:fld id="{A6A916E5-7BB5-614B-BF6E-A5119480A46B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EF58-7491-8841-8E6B-E2C25916C7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DF6AD-0F33-3647-9B5A-3CB5E8F156A1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7FECA-FAC8-F840-8A8B-23E80DED49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C044A9-7256-5A44-B285-9581520350E3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67750-DF0B-5A4C-B2CD-E2F437EC88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0DFCBB-CBEC-EA49-BF23-1DB240BB41F2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58971-C89A-C44C-8D9C-C1151955EA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A916E5-7BB5-614B-BF6E-A5119480A46B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EF58-7491-8841-8E6B-E2C25916C7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6A916E5-7BB5-614B-BF6E-A5119480A46B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2AB1F7-185A-134C-BB0F-23E617F5C85F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pPr>
              <a:defRPr/>
            </a:pPr>
            <a:fld id="{DABF8386-01F6-144B-A7FE-E904A2857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C064C2-4047-3F41-A75C-053D332A4E04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6CC09-F600-7845-8786-ACBC48BD2D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69EC56-9D61-BA47-9C45-2E59B47E9F62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32FC8-C2FC-CD4F-8333-4045C9DCD6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A916E5-7BB5-614B-BF6E-A5119480A46B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pPr>
              <a:defRPr/>
            </a:pPr>
            <a:fld id="{E97EEF58-7491-8841-8E6B-E2C25916C7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A916E5-7BB5-614B-BF6E-A5119480A46B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EF58-7491-8841-8E6B-E2C25916C7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A6A916E5-7BB5-614B-BF6E-A5119480A46B}" type="datetimeFigureOut">
              <a:rPr lang="en-US" smtClean="0"/>
              <a:pPr>
                <a:defRPr/>
              </a:pPr>
              <a:t>8/2/14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7EEF58-7491-8841-8E6B-E2C25916C7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smbio.weebly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smbio.weebly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Contracting: Think-Pair-Share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4052359" cy="4144963"/>
          </a:xfrm>
        </p:spPr>
        <p:txBody>
          <a:bodyPr>
            <a:normAutofit/>
          </a:bodyPr>
          <a:lstStyle/>
          <a:p>
            <a:pPr lvl="0">
              <a:buFont typeface="Arial"/>
              <a:buChar char="•"/>
            </a:pPr>
            <a:r>
              <a:rPr lang="en-US" sz="2000" dirty="0" smtClean="0"/>
              <a:t>Define contract.</a:t>
            </a:r>
          </a:p>
          <a:p>
            <a:pPr>
              <a:buFont typeface="Arial"/>
              <a:buChar char="•"/>
            </a:pPr>
            <a:r>
              <a:rPr lang="en-US" dirty="0" smtClean="0"/>
              <a:t> Identify when you have felt comfortable sharing your ideas and questions in a class.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Identify when you have had ideas or </a:t>
            </a:r>
            <a:r>
              <a:rPr lang="en-US" sz="2000" dirty="0" err="1" smtClean="0"/>
              <a:t>quesitons</a:t>
            </a:r>
            <a:r>
              <a:rPr lang="en-US" sz="2000" dirty="0" smtClean="0"/>
              <a:t> but have not shared them. Why not? What was happening in that </a:t>
            </a:r>
            <a:r>
              <a:rPr lang="en-US" sz="2000" dirty="0" err="1" smtClean="0"/>
              <a:t>moement</a:t>
            </a:r>
            <a:r>
              <a:rPr lang="en-US" dirty="0" smtClean="0"/>
              <a:t>?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0" y="1216188"/>
            <a:ext cx="4445000" cy="45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44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they matter?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8906" y="1706311"/>
            <a:ext cx="3923097" cy="403194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Practice!</a:t>
            </a:r>
          </a:p>
          <a:p>
            <a:r>
              <a:rPr lang="en-US" sz="3200" dirty="0" smtClean="0"/>
              <a:t>Quiet the haters</a:t>
            </a:r>
          </a:p>
          <a:p>
            <a:r>
              <a:rPr lang="en-US" sz="3200" dirty="0" smtClean="0"/>
              <a:t>Our purpose here</a:t>
            </a:r>
          </a:p>
          <a:p>
            <a:r>
              <a:rPr lang="en-US" sz="3200" dirty="0" smtClean="0"/>
              <a:t>Checking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469" y="1242760"/>
            <a:ext cx="3173791" cy="2479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728" y="3553223"/>
            <a:ext cx="1897272" cy="2622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234" y="4621983"/>
            <a:ext cx="2438400" cy="2080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434" y="1410241"/>
            <a:ext cx="1700411" cy="2550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8711" y="3715157"/>
            <a:ext cx="24257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3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class norms?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Class norms are guidelines and expectations for how we treat each other while in Biology class. </a:t>
            </a:r>
          </a:p>
          <a:p>
            <a:r>
              <a:rPr lang="en-US" sz="2800" dirty="0" smtClean="0"/>
              <a:t>We will come up with 5-6 statements that describe how we interact with one another, accountable talk, and our classroom culture.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4630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8474" y="1185333"/>
            <a:ext cx="8645526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When we have an idea or question we would like to share, we can . . .</a:t>
            </a:r>
          </a:p>
          <a:p>
            <a:r>
              <a:rPr lang="en-US" sz="2800" dirty="0"/>
              <a:t>When we have an idea, but do not feel comfortable sharing it out loud, we can . .</a:t>
            </a:r>
          </a:p>
          <a:p>
            <a:r>
              <a:rPr lang="en-US" sz="2800" dirty="0"/>
              <a:t>When someone says something that we appreciate, we can . . .</a:t>
            </a:r>
          </a:p>
          <a:p>
            <a:r>
              <a:rPr lang="en-US" sz="2800" dirty="0"/>
              <a:t>When someone says something that might be confusing or offensive, we can</a:t>
            </a:r>
          </a:p>
          <a:p>
            <a:r>
              <a:rPr lang="en-US" sz="2800" dirty="0"/>
              <a:t>To make sure all students have the opportunity to participate in a class discussion, we can . . .</a:t>
            </a:r>
          </a:p>
          <a:p>
            <a:r>
              <a:rPr lang="en-US" sz="2800" dirty="0"/>
              <a:t>If we read or watch something that makes us feel sad or angry, we can . . .</a:t>
            </a:r>
          </a:p>
          <a:p>
            <a:r>
              <a:rPr lang="en-US" sz="2800" dirty="0"/>
              <a:t>To show respect for the ideas of others, we can . . .</a:t>
            </a:r>
          </a:p>
        </p:txBody>
      </p:sp>
    </p:spTree>
    <p:extLst>
      <p:ext uri="{BB962C8B-B14F-4D97-AF65-F5344CB8AC3E}">
        <p14:creationId xmlns:p14="http://schemas.microsoft.com/office/powerpoint/2010/main" val="245428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 norms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Let ideas flow freely. (Quantity not quality)</a:t>
            </a:r>
          </a:p>
          <a:p>
            <a:r>
              <a:rPr lang="en-US" sz="2800" dirty="0" smtClean="0"/>
              <a:t>No evaluating ideas.</a:t>
            </a:r>
          </a:p>
          <a:p>
            <a:r>
              <a:rPr lang="en-US" sz="2800" dirty="0" smtClean="0"/>
              <a:t>Build on other’s ideas.</a:t>
            </a:r>
          </a:p>
          <a:p>
            <a:r>
              <a:rPr lang="en-US" sz="2800" dirty="0" smtClean="0"/>
              <a:t>There are no bad ideas!</a:t>
            </a:r>
          </a:p>
          <a:p>
            <a:r>
              <a:rPr lang="en-US" sz="2800" dirty="0" smtClean="0"/>
              <a:t>No debating</a:t>
            </a:r>
          </a:p>
          <a:p>
            <a:r>
              <a:rPr lang="en-US" sz="2800" dirty="0" smtClean="0"/>
              <a:t>Everyone participates! </a:t>
            </a:r>
          </a:p>
          <a:p>
            <a:r>
              <a:rPr lang="en-US" sz="2800" dirty="0" smtClean="0"/>
              <a:t>Think in </a:t>
            </a:r>
            <a:r>
              <a:rPr lang="en-US" sz="2800" smtClean="0"/>
              <a:t>new ways.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109980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norms brainstorm +Celebratory Signing!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76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Exit </a:t>
            </a:r>
            <a:r>
              <a:rPr lang="en-US" dirty="0" smtClean="0">
                <a:latin typeface="Calibri" charset="0"/>
              </a:rPr>
              <a:t>Ticket</a:t>
            </a:r>
            <a:endParaRPr lang="en-US" dirty="0">
              <a:latin typeface="Calibri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1. How can we hold each other accountable to our class norms? Provide two ideas. (Examples: Should we receive rewards? Should a student monitor us? Are there ways to practice our class norms every day?)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Tomorrow: Henrietta Lacks + The </a:t>
            </a:r>
            <a:r>
              <a:rPr lang="en-US" smtClean="0"/>
              <a:t>Immortal Cell Line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5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Catalyst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#3: August 7</a:t>
            </a:r>
            <a:r>
              <a:rPr lang="en-US" baseline="30000" dirty="0" smtClean="0">
                <a:latin typeface="Calibri" charset="0"/>
              </a:rPr>
              <a:t>th</a:t>
            </a:r>
            <a:r>
              <a:rPr lang="en-US" dirty="0" smtClean="0">
                <a:latin typeface="Calibri" charset="0"/>
              </a:rPr>
              <a:t>, 2014 </a:t>
            </a:r>
            <a:endParaRPr lang="en-US" dirty="0">
              <a:latin typeface="Calibri" charset="0"/>
            </a:endParaRP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400" dirty="0" smtClean="0">
                <a:latin typeface="Calibri" charset="0"/>
              </a:rPr>
              <a:t>On your Catalyst paper, write the following statements and AGREE/DISAGREE. </a:t>
            </a:r>
          </a:p>
          <a:p>
            <a:pPr lvl="1"/>
            <a:r>
              <a:rPr lang="en-US" sz="4200" dirty="0" smtClean="0">
                <a:latin typeface="Calibri" charset="0"/>
              </a:rPr>
              <a:t>I was born in Memphis. </a:t>
            </a:r>
          </a:p>
          <a:p>
            <a:pPr lvl="1"/>
            <a:r>
              <a:rPr lang="en-US" sz="4200" dirty="0" smtClean="0">
                <a:latin typeface="Calibri" charset="0"/>
              </a:rPr>
              <a:t>Love the Grizzlies</a:t>
            </a:r>
            <a:r>
              <a:rPr lang="en-US" sz="4200" dirty="0" smtClean="0">
                <a:latin typeface="Calibri" charset="0"/>
              </a:rPr>
              <a:t>.</a:t>
            </a:r>
          </a:p>
          <a:p>
            <a:pPr lvl="1"/>
            <a:r>
              <a:rPr lang="en-US" sz="4200" dirty="0" smtClean="0">
                <a:latin typeface="Calibri" charset="0"/>
              </a:rPr>
              <a:t>I personally know the person I respect the most. </a:t>
            </a:r>
            <a:endParaRPr lang="en-US" sz="4200" dirty="0" smtClean="0">
              <a:latin typeface="Calibri" charset="0"/>
            </a:endParaRPr>
          </a:p>
          <a:p>
            <a:pPr lvl="1"/>
            <a:r>
              <a:rPr lang="en-US" sz="4200" dirty="0" smtClean="0">
                <a:latin typeface="Calibri" charset="0"/>
              </a:rPr>
              <a:t>I </a:t>
            </a:r>
            <a:r>
              <a:rPr lang="en-US" sz="4200" dirty="0" smtClean="0">
                <a:latin typeface="Calibri" charset="0"/>
              </a:rPr>
              <a:t>have a secret that no one knows. </a:t>
            </a:r>
          </a:p>
          <a:p>
            <a:pPr lvl="1"/>
            <a:r>
              <a:rPr lang="en-US" sz="4200" dirty="0" smtClean="0">
                <a:latin typeface="Calibri" charset="0"/>
              </a:rPr>
              <a:t>I deserve respect. </a:t>
            </a:r>
            <a:endParaRPr lang="en-US" sz="4200" dirty="0" smtClean="0">
              <a:latin typeface="Calibri" charset="0"/>
            </a:endParaRPr>
          </a:p>
          <a:p>
            <a:pPr marL="228600" lvl="1" indent="0">
              <a:buNone/>
            </a:pPr>
            <a:endParaRPr lang="en-US" sz="4200" dirty="0" smtClean="0">
              <a:latin typeface="Calibri" charset="0"/>
            </a:endParaRPr>
          </a:p>
          <a:p>
            <a:pPr lvl="1"/>
            <a:endParaRPr lang="en-US" sz="4200" dirty="0" smtClean="0">
              <a:latin typeface="Calibri" charset="0"/>
            </a:endParaRPr>
          </a:p>
          <a:p>
            <a:pPr marL="228600" lvl="1" indent="0">
              <a:buNone/>
            </a:pPr>
            <a:endParaRPr lang="en-US" sz="4200" dirty="0" smtClean="0">
              <a:latin typeface="Calibri" charset="0"/>
            </a:endParaRPr>
          </a:p>
          <a:p>
            <a:pPr lvl="1"/>
            <a:endParaRPr lang="en-US" sz="4200" dirty="0" smtClean="0">
              <a:latin typeface="Calibri" charset="0"/>
            </a:endParaRPr>
          </a:p>
          <a:p>
            <a:pPr lvl="1"/>
            <a:endParaRPr lang="en-US" sz="42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genda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Catalyst: 5 minutes</a:t>
            </a:r>
          </a:p>
          <a:p>
            <a:r>
              <a:rPr lang="en-US" dirty="0" smtClean="0"/>
              <a:t>Procedures: Handing In/Out Papers, Absences, </a:t>
            </a:r>
            <a:r>
              <a:rPr lang="en-US" dirty="0" err="1" smtClean="0"/>
              <a:t>Tardies</a:t>
            </a:r>
            <a:r>
              <a:rPr lang="en-US" dirty="0" smtClean="0"/>
              <a:t>, and Borrowed Materials: 5 minutes </a:t>
            </a:r>
          </a:p>
          <a:p>
            <a:r>
              <a:rPr lang="en-US" dirty="0" smtClean="0"/>
              <a:t>Contracting and Class norms: 25 minutes</a:t>
            </a:r>
          </a:p>
          <a:p>
            <a:r>
              <a:rPr lang="en-US" dirty="0" smtClean="0"/>
              <a:t>Exit Ticket: 5 minutes</a:t>
            </a:r>
          </a:p>
          <a:p>
            <a:r>
              <a:rPr lang="en-US" dirty="0" smtClean="0"/>
              <a:t>Closing: 2 minutes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55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Announcements </a:t>
            </a: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libri" charset="0"/>
              </a:rPr>
              <a:t>Don’t forget: Signed parent form and materials/extra materials: August 18</a:t>
            </a:r>
            <a:r>
              <a:rPr lang="en-US" sz="3600" baseline="30000" dirty="0" smtClean="0">
                <a:latin typeface="Calibri" charset="0"/>
              </a:rPr>
              <a:t>th</a:t>
            </a:r>
            <a:r>
              <a:rPr lang="en-US" sz="3600" dirty="0" smtClean="0">
                <a:latin typeface="Calibri" charset="0"/>
              </a:rPr>
              <a:t>, 2014</a:t>
            </a:r>
            <a:endParaRPr lang="en-US" sz="3600" dirty="0">
              <a:latin typeface="Calibri" charset="0"/>
            </a:endParaRPr>
          </a:p>
          <a:p>
            <a:r>
              <a:rPr lang="en-US" sz="3600" dirty="0" smtClean="0">
                <a:latin typeface="Calibri" charset="0"/>
              </a:rPr>
              <a:t>New student check</a:t>
            </a:r>
          </a:p>
          <a:p>
            <a:r>
              <a:rPr lang="en-US" sz="3600" dirty="0" smtClean="0">
                <a:latin typeface="Calibri" charset="0"/>
              </a:rPr>
              <a:t>Class website: </a:t>
            </a:r>
            <a:r>
              <a:rPr lang="en-US" sz="3600" dirty="0" smtClean="0">
                <a:latin typeface="Calibri" charset="0"/>
                <a:hlinkClick r:id="rId2"/>
              </a:rPr>
              <a:t>www.msmbio.weebly.com</a:t>
            </a:r>
            <a:r>
              <a:rPr lang="en-US" sz="3600" dirty="0" smtClean="0">
                <a:latin typeface="Calibri" charset="0"/>
              </a:rPr>
              <a:t> </a:t>
            </a:r>
            <a:endParaRPr lang="en-US" sz="36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Objectives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SWBAT describe the procedure for handing in/passing out papers. </a:t>
            </a:r>
            <a:endParaRPr lang="en-US" dirty="0"/>
          </a:p>
          <a:p>
            <a:r>
              <a:rPr lang="en-US" b="1" dirty="0" smtClean="0"/>
              <a:t>SWBAT discuss class contracting and accountable talk. </a:t>
            </a:r>
            <a:endParaRPr lang="en-US" dirty="0"/>
          </a:p>
          <a:p>
            <a:r>
              <a:rPr lang="en-US" b="1" dirty="0"/>
              <a:t>SWBAT participate in creation of </a:t>
            </a:r>
            <a:r>
              <a:rPr lang="en-US" b="1" dirty="0" smtClean="0"/>
              <a:t>class. </a:t>
            </a:r>
            <a:endParaRPr lang="en-US" dirty="0"/>
          </a:p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Absences: 5 minutes </a:t>
            </a:r>
            <a:endParaRPr lang="en-US" dirty="0">
              <a:latin typeface="Calibri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Calibri" charset="0"/>
              </a:rPr>
              <a:t>If you are absent, it is YOUR responsibility to get any make-up work. </a:t>
            </a:r>
          </a:p>
          <a:p>
            <a:r>
              <a:rPr lang="en-US" sz="2800" dirty="0" smtClean="0">
                <a:latin typeface="Calibri" charset="0"/>
              </a:rPr>
              <a:t>How to get assignments </a:t>
            </a:r>
          </a:p>
          <a:p>
            <a:r>
              <a:rPr lang="en-US" sz="2800" dirty="0" smtClean="0">
                <a:latin typeface="Calibri" charset="0"/>
              </a:rPr>
              <a:t>Make-up work must be turned in ONE WEEK from your absence. </a:t>
            </a:r>
          </a:p>
          <a:p>
            <a:r>
              <a:rPr lang="en-US" sz="2800" dirty="0" smtClean="0">
                <a:latin typeface="Calibri" charset="0"/>
              </a:rPr>
              <a:t>A test must be made-up within ONE WEEK. </a:t>
            </a:r>
          </a:p>
          <a:p>
            <a:r>
              <a:rPr lang="en-US" sz="2800" dirty="0" smtClean="0">
                <a:latin typeface="Calibri" charset="0"/>
              </a:rPr>
              <a:t>Excused activities</a:t>
            </a:r>
          </a:p>
          <a:p>
            <a:r>
              <a:rPr lang="en-US" sz="2800" dirty="0" smtClean="0">
                <a:latin typeface="Calibri" charset="0"/>
              </a:rPr>
              <a:t>Class website: </a:t>
            </a:r>
            <a:r>
              <a:rPr lang="en-US" sz="2800" dirty="0" smtClean="0">
                <a:latin typeface="Calibri" charset="0"/>
                <a:hlinkClick r:id="rId2"/>
              </a:rPr>
              <a:t>www.msmbio.weebly.com</a:t>
            </a:r>
            <a:r>
              <a:rPr lang="en-US" sz="2800" dirty="0" smtClean="0">
                <a:latin typeface="Calibri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Tardies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474" y="1206500"/>
            <a:ext cx="7556313" cy="4919663"/>
          </a:xfrm>
        </p:spPr>
        <p:txBody>
          <a:bodyPr>
            <a:noAutofit/>
          </a:bodyPr>
          <a:lstStyle/>
          <a:p>
            <a:r>
              <a:rPr lang="en-US" sz="2800" dirty="0" smtClean="0"/>
              <a:t>My door shuts when the bell rings. </a:t>
            </a:r>
          </a:p>
          <a:p>
            <a:r>
              <a:rPr lang="en-US" sz="2800" dirty="0" smtClean="0"/>
              <a:t>Regardless, if you enter the class after the bell rings (door open or shut), GO TO PUPIL SERVICES to get a tardy slip. </a:t>
            </a:r>
          </a:p>
          <a:p>
            <a:r>
              <a:rPr lang="en-US" sz="2800" dirty="0" smtClean="0"/>
              <a:t>No whining OR arguing. </a:t>
            </a:r>
          </a:p>
          <a:p>
            <a:r>
              <a:rPr lang="en-US" sz="2800" dirty="0" smtClean="0"/>
              <a:t>Getting mad over one tardy slip is stupid. Get to class on time and there won’t be a problem. </a:t>
            </a:r>
          </a:p>
          <a:p>
            <a:r>
              <a:rPr lang="en-US" sz="2800" dirty="0" smtClean="0"/>
              <a:t>Bathroom needs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8641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Borrowing my stuff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631" r="4631"/>
          <a:stretch>
            <a:fillRect/>
          </a:stretch>
        </p:blipFill>
        <p:spPr>
          <a:xfrm>
            <a:off x="5073171" y="1719263"/>
            <a:ext cx="2406079" cy="2521432"/>
          </a:xfrm>
        </p:spPr>
      </p:pic>
      <p:sp>
        <p:nvSpPr>
          <p:cNvPr id="5" name="TextBox 4"/>
          <p:cNvSpPr txBox="1"/>
          <p:nvPr/>
        </p:nvSpPr>
        <p:spPr>
          <a:xfrm>
            <a:off x="381000" y="1905245"/>
            <a:ext cx="415241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b="1" dirty="0" smtClean="0"/>
              <a:t>You are expected to have materials EVERY DAY. </a:t>
            </a:r>
          </a:p>
          <a:p>
            <a:pPr marL="285750" indent="-285750">
              <a:buFont typeface="Arial"/>
              <a:buChar char="•"/>
            </a:pPr>
            <a:r>
              <a:rPr lang="en-US" sz="3200" b="1" dirty="0" smtClean="0"/>
              <a:t>Borrowing pencils/collateral </a:t>
            </a:r>
          </a:p>
          <a:p>
            <a:pPr marL="285750" indent="-285750">
              <a:buFont typeface="Arial"/>
              <a:buChar char="•"/>
            </a:pPr>
            <a:r>
              <a:rPr lang="en-US" sz="3200" b="1" dirty="0" smtClean="0"/>
              <a:t>Recycled papers</a:t>
            </a:r>
          </a:p>
          <a:p>
            <a:pPr marL="285750" indent="-285750">
              <a:buFont typeface="Arial"/>
              <a:buChar char="•"/>
            </a:pPr>
            <a:r>
              <a:rPr lang="en-US" sz="3200" b="1" dirty="0" smtClean="0"/>
              <a:t>Tissue, Germ-X</a:t>
            </a:r>
          </a:p>
          <a:p>
            <a:pPr marL="285750" indent="-285750">
              <a:buFont typeface="Arial"/>
              <a:buChar char="•"/>
            </a:pP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171" y="3971833"/>
            <a:ext cx="4024074" cy="267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0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Science, Technology, Engineering, Mathematics</a:t>
            </a:r>
          </a:p>
          <a:p>
            <a:r>
              <a:rPr lang="en-US" sz="2800" dirty="0" smtClean="0"/>
              <a:t>Technology is a necessity (Examples: sanitation workers and Wal-Mart clerks)</a:t>
            </a:r>
          </a:p>
          <a:p>
            <a:r>
              <a:rPr lang="en-US" sz="2800" dirty="0" smtClean="0"/>
              <a:t>Projected STEM jobs by 2015: from 6.8 million to 8 million</a:t>
            </a:r>
          </a:p>
          <a:p>
            <a:r>
              <a:rPr lang="en-US" sz="2800" dirty="0" smtClean="0"/>
              <a:t>STEM is best equal opportunity employer for minorities and women</a:t>
            </a:r>
          </a:p>
          <a:p>
            <a:r>
              <a:rPr lang="en-US" sz="2800" dirty="0" smtClean="0"/>
              <a:t>STEM: 2 jobs/per person; Non-STEM: 2 jobs/6 people</a:t>
            </a:r>
          </a:p>
          <a:p>
            <a:r>
              <a:rPr lang="en-US" sz="2800" dirty="0" smtClean="0"/>
              <a:t>Earning potential double than non-STEM majors (Less school for more money!!!)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3860593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779</TotalTime>
  <Words>767</Words>
  <Application>Microsoft Macintosh PowerPoint</Application>
  <PresentationFormat>On-screen Show (4:3)</PresentationFormat>
  <Paragraphs>94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Advantage</vt:lpstr>
      <vt:lpstr>PowerPoint Presentation</vt:lpstr>
      <vt:lpstr>Catalyst #3: August 7th, 2014 </vt:lpstr>
      <vt:lpstr>Agenda</vt:lpstr>
      <vt:lpstr>Announcements </vt:lpstr>
      <vt:lpstr>Objectives</vt:lpstr>
      <vt:lpstr>Absences: 5 minutes </vt:lpstr>
      <vt:lpstr>Tardies </vt:lpstr>
      <vt:lpstr>Borrowing my stuff</vt:lpstr>
      <vt:lpstr>STEM</vt:lpstr>
      <vt:lpstr>Contracting: Think-Pair-Share</vt:lpstr>
      <vt:lpstr>Why do they matter? </vt:lpstr>
      <vt:lpstr>What are class norms? </vt:lpstr>
      <vt:lpstr>Brainstorming </vt:lpstr>
      <vt:lpstr>Brainstorming norms</vt:lpstr>
      <vt:lpstr>Class norms brainstorm +Celebratory Signing!  </vt:lpstr>
      <vt:lpstr>Exit Ticket</vt:lpstr>
      <vt:lpstr>Closure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22</cp:revision>
  <dcterms:created xsi:type="dcterms:W3CDTF">2012-07-14T00:46:17Z</dcterms:created>
  <dcterms:modified xsi:type="dcterms:W3CDTF">2014-08-03T04:06:40Z</dcterms:modified>
</cp:coreProperties>
</file>