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7" r:id="rId2"/>
    <p:sldId id="258" r:id="rId3"/>
    <p:sldId id="280" r:id="rId4"/>
    <p:sldId id="277" r:id="rId5"/>
    <p:sldId id="279" r:id="rId6"/>
    <p:sldId id="256" r:id="rId7"/>
    <p:sldId id="286" r:id="rId8"/>
    <p:sldId id="287" r:id="rId9"/>
    <p:sldId id="288" r:id="rId10"/>
    <p:sldId id="261" r:id="rId11"/>
    <p:sldId id="291" r:id="rId12"/>
    <p:sldId id="289" r:id="rId13"/>
    <p:sldId id="29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62" r:id="rId22"/>
    <p:sldId id="292" r:id="rId23"/>
    <p:sldId id="293" r:id="rId24"/>
    <p:sldId id="294" r:id="rId25"/>
    <p:sldId id="263" r:id="rId26"/>
    <p:sldId id="267" r:id="rId27"/>
    <p:sldId id="285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2619-7826-4C55-B3EE-E6980683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B26D87-2432-441B-9C51-D00414DB6DB5}" type="datetimeFigureOut">
              <a:rPr lang="en-US" smtClean="0"/>
              <a:pPr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E65508-93C2-4B8F-B5B3-D516BBC38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Catalyst </a:t>
            </a:r>
            <a:r>
              <a:rPr lang="en-US" sz="3600" dirty="0" smtClean="0"/>
              <a:t>#2: </a:t>
            </a:r>
            <a:r>
              <a:rPr lang="en-US" sz="3600" dirty="0" smtClean="0"/>
              <a:t>October </a:t>
            </a:r>
            <a:r>
              <a:rPr lang="en-US" sz="3600" dirty="0" smtClean="0"/>
              <a:t>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</a:t>
            </a:r>
            <a:r>
              <a:rPr lang="en-US" sz="3600" dirty="0" smtClean="0"/>
              <a:t>2014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6545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500" dirty="0" smtClean="0"/>
              <a:t>What are the smaller, repeating units that make up a polymer called?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500" dirty="0" smtClean="0"/>
              <a:t>What three elements are found in all living things? </a:t>
            </a:r>
            <a:endParaRPr lang="en-US" sz="35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500" dirty="0" smtClean="0"/>
              <a:t>Define monomer. </a:t>
            </a:r>
            <a:endParaRPr lang="en-US" sz="3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Carbohydrates: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752600"/>
            <a:ext cx="8385048" cy="2133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b="1" u="sng" dirty="0" smtClean="0">
                <a:solidFill>
                  <a:srgbClr val="C00000"/>
                </a:solidFill>
              </a:rPr>
              <a:t>Carbohydrates </a:t>
            </a:r>
            <a:r>
              <a:rPr lang="en-US" sz="3600" dirty="0" smtClean="0"/>
              <a:t>are chains of </a:t>
            </a:r>
            <a:r>
              <a:rPr lang="en-US" sz="3600" dirty="0" err="1" smtClean="0"/>
              <a:t>monosaccharides</a:t>
            </a:r>
            <a:r>
              <a:rPr lang="en-US" sz="3600" dirty="0" smtClean="0"/>
              <a:t>, which are 6-carbon rings</a:t>
            </a:r>
          </a:p>
          <a:p>
            <a:r>
              <a:rPr lang="en-US" sz="3600" dirty="0" smtClean="0"/>
              <a:t>Monomer: </a:t>
            </a:r>
            <a:r>
              <a:rPr lang="en-US" sz="3600" b="1" u="sng" dirty="0" err="1" smtClean="0"/>
              <a:t>Monosaccharides</a:t>
            </a:r>
            <a:r>
              <a:rPr lang="en-US" sz="3600" b="1" u="sng" dirty="0" smtClean="0"/>
              <a:t> </a:t>
            </a:r>
            <a:endParaRPr lang="en-US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434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2" y="1816100"/>
            <a:ext cx="7216777" cy="43100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Glucose is the MOST COMMON monosaccharide! It is produced by plants through photosynthesis (basic molecule of energy) </a:t>
            </a:r>
          </a:p>
          <a:p>
            <a:r>
              <a:rPr lang="en-US" sz="2800" dirty="0" smtClean="0"/>
              <a:t>Our bodies break down carbohydrates into glycogen </a:t>
            </a:r>
          </a:p>
          <a:p>
            <a:r>
              <a:rPr lang="en-US" sz="2800" dirty="0" smtClean="0"/>
              <a:t>Two types of carbohydrates: Sugars and Starches </a:t>
            </a:r>
          </a:p>
          <a:p>
            <a:pPr lvl="1"/>
            <a:r>
              <a:rPr lang="en-US" sz="2800" dirty="0" smtClean="0"/>
              <a:t>Plants produce starch (Potatoes, corn) </a:t>
            </a:r>
          </a:p>
        </p:txBody>
      </p:sp>
    </p:spTree>
    <p:extLst>
      <p:ext uri="{BB962C8B-B14F-4D97-AF65-F5344CB8AC3E}">
        <p14:creationId xmlns:p14="http://schemas.microsoft.com/office/powerpoint/2010/main" val="63553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Carbohydrates: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2819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Key Point: Carbohydrates have two key functions</a:t>
            </a:r>
          </a:p>
          <a:p>
            <a:pPr lvl="1"/>
            <a:r>
              <a:rPr lang="en-US" sz="3400" b="1" u="sng" dirty="0" smtClean="0">
                <a:solidFill>
                  <a:srgbClr val="C00000"/>
                </a:solidFill>
              </a:rPr>
              <a:t>Provide short-term energy to cells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Make up the cell wall of plant cells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343400"/>
            <a:ext cx="2066925" cy="191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6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3276600"/>
          </a:xfrm>
        </p:spPr>
        <p:txBody>
          <a:bodyPr>
            <a:normAutofit/>
          </a:bodyPr>
          <a:lstStyle/>
          <a:p>
            <a:pPr lvl="0"/>
            <a:r>
              <a:rPr lang="en-US" sz="3500" b="1" dirty="0" smtClean="0">
                <a:solidFill>
                  <a:srgbClr val="C00000"/>
                </a:solidFill>
              </a:rPr>
              <a:t>Key Point: </a:t>
            </a:r>
            <a:r>
              <a:rPr lang="en-US" sz="3500" dirty="0" smtClean="0">
                <a:solidFill>
                  <a:srgbClr val="C00000"/>
                </a:solidFill>
              </a:rPr>
              <a:t>Examples of carbohydrates </a:t>
            </a:r>
            <a:r>
              <a:rPr lang="en-US" sz="3500" b="1" u="sng" dirty="0" smtClean="0">
                <a:solidFill>
                  <a:srgbClr val="C00000"/>
                </a:solidFill>
              </a:rPr>
              <a:t>are glucose, sucrose, starch and cellulose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Glucose and sucrose are sugars</a:t>
            </a:r>
          </a:p>
          <a:p>
            <a:pPr lvl="2"/>
            <a:r>
              <a:rPr lang="en-US" sz="2600" dirty="0" smtClean="0"/>
              <a:t>Glucose is what is measured to test for diabetes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00600"/>
            <a:ext cx="2009775" cy="150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31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 </a:t>
            </a:r>
            <a:r>
              <a:rPr lang="en-US" dirty="0" err="1" smtClean="0"/>
              <a:t>Manipulatives</a:t>
            </a:r>
            <a:r>
              <a:rPr lang="en-US" dirty="0" smtClean="0"/>
              <a:t> + Graphic Organizer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Autofit/>
          </a:bodyPr>
          <a:lstStyle/>
          <a:p>
            <a:r>
              <a:rPr lang="en-US" sz="4000" dirty="0" smtClean="0"/>
              <a:t>Instructions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We will be completing the Proteins and Carbohydrates columns today. </a:t>
            </a:r>
          </a:p>
          <a:p>
            <a:pPr lvl="1"/>
            <a:r>
              <a:rPr lang="en-US" sz="4000" dirty="0" smtClean="0"/>
              <a:t>Cut out the appropriate squares and glue those on your graphic organizer. </a:t>
            </a:r>
          </a:p>
          <a:p>
            <a:pPr lvl="1"/>
            <a:r>
              <a:rPr lang="en-US" sz="4000" dirty="0" smtClean="0"/>
              <a:t>Then, complete problems 1-10 on your Review worksheet.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3328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337048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macromolecule is pictured to the right?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dirty="0" smtClean="0"/>
              <a:t>macromolecule provides short-term energy to cells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 one example of a protein functioning in your body right now.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://ts4.mm.bing.net/images/thumbnail.aspx?q=1148163720311&amp;id=76ae0f87997f384ffc55a03dbfc54400&amp;url=http%3a%2f%2fwww.uic.edu%2fclasses%2fbios%2fbios100%2fsummer2002%2fcellulo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3045346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50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Catalyst </a:t>
            </a:r>
            <a:r>
              <a:rPr lang="en-US" sz="3600" dirty="0" smtClean="0"/>
              <a:t>#3: </a:t>
            </a:r>
            <a:r>
              <a:rPr lang="en-US" sz="3600" dirty="0" smtClean="0"/>
              <a:t>October </a:t>
            </a:r>
            <a:r>
              <a:rPr lang="en-US" sz="3600" dirty="0" smtClean="0"/>
              <a:t>16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</a:t>
            </a:r>
            <a:r>
              <a:rPr lang="en-US" sz="3600" dirty="0" smtClean="0"/>
              <a:t>2014 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6545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000" dirty="0" smtClean="0"/>
              <a:t>What </a:t>
            </a:r>
            <a:r>
              <a:rPr lang="en-US" sz="3000" dirty="0" smtClean="0"/>
              <a:t>is one function of proteins</a:t>
            </a:r>
            <a:r>
              <a:rPr lang="en-US" sz="3000" dirty="0" smtClean="0"/>
              <a:t>?</a:t>
            </a:r>
          </a:p>
          <a:p>
            <a:pPr marL="0" indent="0">
              <a:buNone/>
            </a:pPr>
            <a:r>
              <a:rPr lang="en-US" sz="3200" dirty="0" smtClean="0"/>
              <a:t>2. Many </a:t>
            </a:r>
            <a:r>
              <a:rPr lang="en-US" sz="3200" dirty="0"/>
              <a:t>runners eat foods such as breads, pasta, and potatoes an hour or two before their races. </a:t>
            </a:r>
            <a:r>
              <a:rPr lang="en-US" sz="3200" dirty="0" smtClean="0"/>
              <a:t>What macromolecules do these foods contain and how would they assist athletes? </a:t>
            </a:r>
            <a:endParaRPr lang="en-US" sz="3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 smtClean="0"/>
              <a:t>3. Which macromolecule is pictured below?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2578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001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272339" cy="432425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Catalyst: 5 minute</a:t>
            </a:r>
            <a:endParaRPr lang="en-US" sz="2800" dirty="0"/>
          </a:p>
          <a:p>
            <a:r>
              <a:rPr lang="en-US" sz="2800" dirty="0" smtClean="0"/>
              <a:t>Macromolecule Structure, Function, and Examples </a:t>
            </a:r>
            <a:r>
              <a:rPr lang="en-US" sz="2800" dirty="0" smtClean="0"/>
              <a:t>Notes: Lipids and Nucleic Acids (</a:t>
            </a:r>
            <a:r>
              <a:rPr lang="en-US" sz="2800" dirty="0" smtClean="0"/>
              <a:t>15</a:t>
            </a:r>
            <a:r>
              <a:rPr lang="en-US" sz="2800" dirty="0" smtClean="0"/>
              <a:t> </a:t>
            </a:r>
            <a:r>
              <a:rPr lang="en-US" sz="2800" dirty="0" smtClean="0"/>
              <a:t>minutes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Graphic Organizer, Part 2 (10 minutes)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Macromolecule </a:t>
            </a:r>
            <a:r>
              <a:rPr lang="en-US" sz="2800" dirty="0" smtClean="0"/>
              <a:t>Review </a:t>
            </a:r>
            <a:r>
              <a:rPr lang="en-US" sz="2800" dirty="0" smtClean="0"/>
              <a:t>Worksheet, Part 2 (</a:t>
            </a:r>
            <a:r>
              <a:rPr lang="en-US" sz="2800" dirty="0" smtClean="0"/>
              <a:t>Remaining)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600" dirty="0" smtClean="0"/>
              <a:t>DBA </a:t>
            </a:r>
            <a:r>
              <a:rPr lang="en-US" sz="2600" dirty="0"/>
              <a:t>#6: Due 10/15 </a:t>
            </a:r>
          </a:p>
          <a:p>
            <a:pPr lvl="1"/>
            <a:r>
              <a:rPr lang="en-US" sz="2600" dirty="0" smtClean="0"/>
              <a:t>Flipped </a:t>
            </a:r>
            <a:r>
              <a:rPr lang="en-US" sz="2600" dirty="0"/>
              <a:t>Video 2: Macromolecules, 10/20</a:t>
            </a:r>
            <a:r>
              <a:rPr lang="en-US" sz="2600" dirty="0"/>
              <a:t>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4159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Macromolecule </a:t>
            </a:r>
            <a:r>
              <a:rPr lang="en-US" dirty="0" smtClean="0"/>
              <a:t>Quiz on </a:t>
            </a:r>
            <a:r>
              <a:rPr lang="en-US" dirty="0" smtClean="0"/>
              <a:t>Friday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87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3: </a:t>
            </a:r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molecules are found in all living organisms?</a:t>
            </a:r>
          </a:p>
          <a:p>
            <a:endParaRPr lang="en-US" sz="3200" dirty="0" smtClean="0"/>
          </a:p>
          <a:p>
            <a:r>
              <a:rPr lang="en-US" sz="3200" dirty="0" smtClean="0"/>
              <a:t>Why do we need to eat a balanced diet that contains a variety of foods?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272339" cy="432425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Catalyst: 5 minute</a:t>
            </a:r>
            <a:endParaRPr lang="en-US" sz="2800" dirty="0"/>
          </a:p>
          <a:p>
            <a:r>
              <a:rPr lang="en-US" sz="2800" dirty="0" smtClean="0"/>
              <a:t>Macromolecule Structure, Function, and Examples </a:t>
            </a:r>
            <a:r>
              <a:rPr lang="en-US" sz="2800" dirty="0" smtClean="0"/>
              <a:t>Notes: Carbohydrates and Proteins (</a:t>
            </a:r>
            <a:r>
              <a:rPr lang="en-US" sz="2800" dirty="0" smtClean="0"/>
              <a:t>15</a:t>
            </a:r>
            <a:r>
              <a:rPr lang="en-US" sz="2800" dirty="0" smtClean="0"/>
              <a:t> </a:t>
            </a:r>
            <a:r>
              <a:rPr lang="en-US" sz="2800" dirty="0" smtClean="0"/>
              <a:t>minutes)</a:t>
            </a:r>
          </a:p>
          <a:p>
            <a:pPr eaLnBrk="1" hangingPunct="1"/>
            <a:r>
              <a:rPr lang="en-US" sz="2800" dirty="0" smtClean="0"/>
              <a:t>Graphic Organizer, Part 1 (10 </a:t>
            </a:r>
            <a:r>
              <a:rPr lang="en-US" sz="2800" dirty="0" smtClean="0"/>
              <a:t>minutes)</a:t>
            </a:r>
          </a:p>
          <a:p>
            <a:pPr eaLnBrk="1" hangingPunct="1"/>
            <a:r>
              <a:rPr lang="en-US" sz="2800" dirty="0" smtClean="0"/>
              <a:t>Begin Macromolecule Review Worksheet </a:t>
            </a:r>
            <a:r>
              <a:rPr lang="en-US" sz="2800" dirty="0" smtClean="0"/>
              <a:t>(</a:t>
            </a:r>
            <a:r>
              <a:rPr lang="en-US" sz="2800" dirty="0" smtClean="0"/>
              <a:t>Remaining)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600" dirty="0" smtClean="0"/>
              <a:t>DBA </a:t>
            </a:r>
            <a:r>
              <a:rPr lang="en-US" sz="2600" dirty="0"/>
              <a:t>#6: Due 10/15 </a:t>
            </a:r>
          </a:p>
          <a:p>
            <a:pPr lvl="1"/>
            <a:r>
              <a:rPr lang="en-US" sz="2600" dirty="0" smtClean="0"/>
              <a:t>Flipped </a:t>
            </a:r>
            <a:r>
              <a:rPr lang="en-US" sz="2600" dirty="0"/>
              <a:t>Video 2: Macromolecules, 10/20</a:t>
            </a:r>
            <a:r>
              <a:rPr lang="en-US" sz="2600" dirty="0"/>
              <a:t> 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SWBAT identify the chemical structure of each of the macromolecules.</a:t>
            </a:r>
          </a:p>
          <a:p>
            <a:endParaRPr lang="en-US" sz="4000" dirty="0"/>
          </a:p>
          <a:p>
            <a:r>
              <a:rPr lang="en-US" sz="4000" dirty="0" smtClean="0"/>
              <a:t>SWBAT describe the main functions of each of the macromolecules.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956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Lipids: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8461248" cy="1981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dirty="0" smtClean="0"/>
              <a:t>One common type of </a:t>
            </a:r>
            <a:r>
              <a:rPr lang="en-US" sz="3600" b="1" u="sng" dirty="0" smtClean="0">
                <a:solidFill>
                  <a:srgbClr val="C00000"/>
                </a:solidFill>
              </a:rPr>
              <a:t>lipids</a:t>
            </a:r>
            <a:r>
              <a:rPr lang="en-US" sz="3600" dirty="0" smtClean="0"/>
              <a:t> (triglycerides) have a glycerol head group and three fatty acid </a:t>
            </a:r>
            <a:r>
              <a:rPr lang="en-US" sz="3600" dirty="0" smtClean="0"/>
              <a:t>tails</a:t>
            </a:r>
          </a:p>
          <a:p>
            <a:pPr lvl="0"/>
            <a:r>
              <a:rPr lang="en-US" sz="3600" dirty="0" smtClean="0"/>
              <a:t>Monomer: </a:t>
            </a:r>
            <a:r>
              <a:rPr lang="en-US" sz="3600" b="1" u="sng" dirty="0" smtClean="0"/>
              <a:t>3 fatty acid tails and a glycerol</a:t>
            </a:r>
          </a:p>
          <a:p>
            <a:pPr lvl="0"/>
            <a:r>
              <a:rPr lang="en-US" sz="3600" dirty="0" smtClean="0"/>
              <a:t>Triglycerides found in butter, white meat, and oils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38036"/>
            <a:ext cx="3581400" cy="24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4473578" cy="4310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Grouped by non-polarity to water </a:t>
            </a:r>
          </a:p>
          <a:p>
            <a:r>
              <a:rPr lang="en-US" dirty="0" smtClean="0"/>
              <a:t>Can be </a:t>
            </a:r>
            <a:r>
              <a:rPr lang="en-US" b="1" dirty="0" smtClean="0"/>
              <a:t>saturated </a:t>
            </a:r>
            <a:r>
              <a:rPr lang="en-US" dirty="0" smtClean="0"/>
              <a:t>or </a:t>
            </a:r>
            <a:r>
              <a:rPr lang="en-US" b="1" dirty="0" smtClean="0"/>
              <a:t>unsaturated </a:t>
            </a:r>
          </a:p>
          <a:p>
            <a:pPr lvl="1"/>
            <a:r>
              <a:rPr lang="en-US" b="1" dirty="0" smtClean="0"/>
              <a:t>Unsaturated: double bonds, unable to pick up extra hydrogen molecules, not saturated </a:t>
            </a:r>
          </a:p>
          <a:p>
            <a:pPr lvl="1"/>
            <a:r>
              <a:rPr lang="en-US" b="1" dirty="0" smtClean="0"/>
              <a:t>Saturated: Single bonds; pick up hydrogen molecules so saturated with hydrogen</a:t>
            </a:r>
          </a:p>
          <a:p>
            <a:pPr marL="282575" lvl="1" indent="0">
              <a:buNone/>
            </a:pPr>
            <a:endParaRPr lang="en-US" b="1" dirty="0" smtClean="0"/>
          </a:p>
          <a:p>
            <a:pPr marL="282575" lvl="1" indent="0">
              <a:buNone/>
            </a:pPr>
            <a:r>
              <a:rPr lang="en-US" b="1" dirty="0" smtClean="0"/>
              <a:t>Peanut Butter</a:t>
            </a:r>
          </a:p>
          <a:p>
            <a:pPr marL="282575" lvl="1" indent="0">
              <a:buNone/>
            </a:pPr>
            <a:r>
              <a:rPr lang="en-US" b="1" dirty="0" smtClean="0"/>
              <a:t>Top, oily part: Unsaturated</a:t>
            </a:r>
          </a:p>
          <a:p>
            <a:pPr marL="282575" lvl="1" indent="0">
              <a:buNone/>
            </a:pPr>
            <a:r>
              <a:rPr lang="en-US" b="1" dirty="0" smtClean="0"/>
              <a:t>Pasty part: Saturated (single bonds); can pack together tightly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331286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647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Lipids: Function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28194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Key Point: Lipids have two key functions</a:t>
            </a:r>
          </a:p>
          <a:p>
            <a:pPr lvl="1"/>
            <a:r>
              <a:rPr lang="en-US" sz="3400" b="1" u="sng" dirty="0" smtClean="0">
                <a:solidFill>
                  <a:srgbClr val="C00000"/>
                </a:solidFill>
              </a:rPr>
              <a:t>Store long-term energy</a:t>
            </a:r>
          </a:p>
          <a:p>
            <a:pPr lvl="1"/>
            <a:r>
              <a:rPr lang="en-US" sz="3400" dirty="0" smtClean="0"/>
              <a:t>Make up the </a:t>
            </a:r>
            <a:r>
              <a:rPr lang="en-US" sz="3400" b="1" u="sng" dirty="0" smtClean="0">
                <a:solidFill>
                  <a:srgbClr val="C00000"/>
                </a:solidFill>
              </a:rPr>
              <a:t>cell membrane </a:t>
            </a:r>
            <a:r>
              <a:rPr lang="en-US" sz="3400" dirty="0" smtClean="0"/>
              <a:t>of all cells</a:t>
            </a:r>
            <a:endParaRPr lang="en-US" sz="3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021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Lipids: Examples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3429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</a:rPr>
              <a:t>Key Point: </a:t>
            </a:r>
            <a:r>
              <a:rPr lang="en-US" sz="3200" dirty="0" smtClean="0">
                <a:solidFill>
                  <a:srgbClr val="C00000"/>
                </a:solidFill>
              </a:rPr>
              <a:t>Examples of lipids are </a:t>
            </a:r>
            <a:r>
              <a:rPr lang="en-US" sz="3200" b="1" u="sng" dirty="0" smtClean="0">
                <a:solidFill>
                  <a:srgbClr val="C00000"/>
                </a:solidFill>
              </a:rPr>
              <a:t>phospholipids, testosterone, estrogen, and cholesterol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Phospholipids make up the cell membrane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Testosterone and estrogen are sex hormones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Cholesterol can clog blood vessels and raise blood pressure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876800"/>
            <a:ext cx="2419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01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Nucleic Acids: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8461248" cy="1371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b="1" u="sng" dirty="0" smtClean="0">
                <a:solidFill>
                  <a:srgbClr val="C00000"/>
                </a:solidFill>
              </a:rPr>
              <a:t>Nucleic acids </a:t>
            </a:r>
            <a:r>
              <a:rPr lang="en-US" sz="3600" dirty="0" smtClean="0"/>
              <a:t>have a single or double strand of </a:t>
            </a:r>
            <a:r>
              <a:rPr lang="en-US" sz="3600" dirty="0" smtClean="0"/>
              <a:t>nucleotides</a:t>
            </a:r>
          </a:p>
          <a:p>
            <a:pPr lvl="0"/>
            <a:r>
              <a:rPr lang="en-US" sz="3600" dirty="0" smtClean="0"/>
              <a:t>Monomer: </a:t>
            </a:r>
            <a:r>
              <a:rPr lang="en-US" sz="3600" b="1" u="sng" dirty="0" smtClean="0"/>
              <a:t>Nucleotides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81400"/>
            <a:ext cx="3124200" cy="23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Acids: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27432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</a:rPr>
              <a:t>Key Point: </a:t>
            </a:r>
            <a:r>
              <a:rPr lang="en-US" sz="3400" dirty="0" smtClean="0">
                <a:solidFill>
                  <a:srgbClr val="C00000"/>
                </a:solidFill>
              </a:rPr>
              <a:t>The main function of nucleic acids is to </a:t>
            </a:r>
            <a:r>
              <a:rPr lang="en-US" sz="3400" b="1" u="sng" dirty="0" smtClean="0">
                <a:solidFill>
                  <a:srgbClr val="C00000"/>
                </a:solidFill>
              </a:rPr>
              <a:t>store and transmit genetic information</a:t>
            </a:r>
            <a:endParaRPr lang="en-US" sz="3400" b="1" u="sng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62400"/>
            <a:ext cx="3581400" cy="2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2209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Key Point: </a:t>
            </a:r>
            <a:r>
              <a:rPr lang="en-US" sz="3600" dirty="0" smtClean="0">
                <a:solidFill>
                  <a:srgbClr val="C00000"/>
                </a:solidFill>
              </a:rPr>
              <a:t>The two types of nucleic acids are </a:t>
            </a:r>
            <a:r>
              <a:rPr lang="en-US" sz="3600" b="1" u="sng" dirty="0" smtClean="0">
                <a:solidFill>
                  <a:srgbClr val="C00000"/>
                </a:solidFill>
              </a:rPr>
              <a:t>DNA and RNA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81400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64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Macromolecule </a:t>
            </a:r>
            <a:r>
              <a:rPr lang="en-US" sz="3200" dirty="0" err="1" smtClean="0"/>
              <a:t>Manipulatives</a:t>
            </a:r>
            <a:r>
              <a:rPr lang="en-US" sz="3200" dirty="0" smtClean="0"/>
              <a:t> + Graphic Organizer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Autofit/>
          </a:bodyPr>
          <a:lstStyle/>
          <a:p>
            <a:r>
              <a:rPr lang="en-US" sz="3500" dirty="0" smtClean="0"/>
              <a:t>Instructions</a:t>
            </a:r>
            <a:r>
              <a:rPr lang="en-US" sz="3500" dirty="0" smtClean="0"/>
              <a:t>:</a:t>
            </a:r>
          </a:p>
          <a:p>
            <a:pPr lvl="1"/>
            <a:r>
              <a:rPr lang="en-US" sz="3500" dirty="0" smtClean="0"/>
              <a:t>We will be completing the Lipids and Nucleic Acids columns today. </a:t>
            </a:r>
          </a:p>
          <a:p>
            <a:pPr lvl="1"/>
            <a:r>
              <a:rPr lang="en-US" sz="3500" dirty="0" smtClean="0"/>
              <a:t>Cut out the appropriate squares and glue those on your graphic organizer. </a:t>
            </a:r>
          </a:p>
          <a:p>
            <a:pPr lvl="1"/>
            <a:r>
              <a:rPr lang="en-US" sz="3500" dirty="0" smtClean="0"/>
              <a:t>Then, complete all problems on your Review worksheet. (This </a:t>
            </a:r>
            <a:r>
              <a:rPr lang="en-US" sz="3500" dirty="0" smtClean="0"/>
              <a:t>will be due tomorrow.) 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261127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232648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 smtClean="0"/>
              <a:t>is one function of lipids?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macromolecule stores genetic information</a:t>
            </a:r>
            <a:r>
              <a:rPr lang="en-US" sz="2400" dirty="0" smtClean="0"/>
              <a:t>?</a:t>
            </a:r>
          </a:p>
          <a:p>
            <a:pPr marL="0" lvl="0" indent="0">
              <a:buNone/>
            </a:pPr>
            <a:r>
              <a:rPr lang="en-US" sz="2400" b="1" dirty="0" smtClean="0"/>
              <a:t>3. What </a:t>
            </a:r>
            <a:r>
              <a:rPr lang="en-US" sz="2400" b="1" dirty="0"/>
              <a:t>is one similarity between carbohydrates and lipids?</a:t>
            </a:r>
            <a:endParaRPr lang="en-US" sz="2400" dirty="0"/>
          </a:p>
          <a:p>
            <a:r>
              <a:rPr lang="en-US" sz="2400" dirty="0" err="1"/>
              <a:t>a.They</a:t>
            </a:r>
            <a:r>
              <a:rPr lang="en-US" sz="2400" dirty="0"/>
              <a:t> both function in providing the body with energy.</a:t>
            </a:r>
          </a:p>
          <a:p>
            <a:pPr lvl="0"/>
            <a:r>
              <a:rPr lang="en-US" sz="2400" dirty="0" smtClean="0"/>
              <a:t>B. They </a:t>
            </a:r>
            <a:r>
              <a:rPr lang="en-US" sz="2400" dirty="0"/>
              <a:t>are both made of amino acids.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. </a:t>
            </a:r>
            <a:r>
              <a:rPr lang="en-US" sz="2400" dirty="0"/>
              <a:t>They are both nucleic acids.</a:t>
            </a:r>
          </a:p>
          <a:p>
            <a:pPr lvl="0"/>
            <a:r>
              <a:rPr lang="en-US" sz="2400" dirty="0" smtClean="0"/>
              <a:t>D. They </a:t>
            </a:r>
            <a:r>
              <a:rPr lang="en-US" sz="2400" dirty="0"/>
              <a:t>are useless to the body.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 today</a:t>
            </a:r>
          </a:p>
          <a:p>
            <a:r>
              <a:rPr lang="en-US" dirty="0" smtClean="0"/>
              <a:t>Macromolecule Quiz on </a:t>
            </a:r>
            <a:r>
              <a:rPr lang="en-US" dirty="0" smtClean="0"/>
              <a:t>Friday</a:t>
            </a:r>
            <a:endParaRPr lang="en-US" dirty="0" smtClean="0"/>
          </a:p>
          <a:p>
            <a:r>
              <a:rPr lang="en-US" dirty="0" smtClean="0"/>
              <a:t>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5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3: </a:t>
            </a:r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molecules are found in all living organisms?</a:t>
            </a:r>
          </a:p>
          <a:p>
            <a:endParaRPr lang="en-US" sz="3200" dirty="0" smtClean="0"/>
          </a:p>
          <a:p>
            <a:r>
              <a:rPr lang="en-US" sz="3200" dirty="0" smtClean="0"/>
              <a:t>Why do we need to eat a balanced diet that contains a variety of foods?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SWBAT identify the chemical structure of each of the macromolecules.</a:t>
            </a:r>
          </a:p>
          <a:p>
            <a:endParaRPr lang="en-US" sz="4000" dirty="0"/>
          </a:p>
          <a:p>
            <a:r>
              <a:rPr lang="en-US" sz="4000" dirty="0" smtClean="0"/>
              <a:t>SWBAT describe the main functions of each of the macromolecules.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0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272339" cy="13390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Proteins: Structure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762000"/>
            <a:ext cx="7272339" cy="432425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u="sng" dirty="0" smtClean="0">
                <a:solidFill>
                  <a:srgbClr val="C00000"/>
                </a:solidFill>
              </a:rPr>
              <a:t>Proteins</a:t>
            </a:r>
            <a:r>
              <a:rPr lang="en-US" sz="3600" dirty="0" smtClean="0"/>
              <a:t> are chains of amino acids that have a NH3 group, COOH group, and multiple R groups</a:t>
            </a:r>
          </a:p>
          <a:p>
            <a:pPr lvl="1"/>
            <a:r>
              <a:rPr lang="en-US" sz="3100" dirty="0" smtClean="0"/>
              <a:t>What are proteins made up of</a:t>
            </a:r>
            <a:r>
              <a:rPr lang="en-US" sz="3100" dirty="0" smtClean="0"/>
              <a:t>?</a:t>
            </a:r>
          </a:p>
          <a:p>
            <a:pPr lvl="1"/>
            <a:r>
              <a:rPr lang="en-US" sz="3100" dirty="0" smtClean="0"/>
              <a:t>Monomer: </a:t>
            </a:r>
            <a:r>
              <a:rPr lang="en-US" sz="3100" b="1" u="sng" dirty="0" smtClean="0"/>
              <a:t>Amino Acids </a:t>
            </a:r>
          </a:p>
          <a:p>
            <a:pPr lvl="1"/>
            <a:r>
              <a:rPr lang="en-US" sz="3100" b="1" u="sng" dirty="0" smtClean="0"/>
              <a:t>Additional notes: </a:t>
            </a:r>
            <a:r>
              <a:rPr lang="en-US" sz="3100" dirty="0" smtClean="0"/>
              <a:t>Proteins are 3D structures—folded to match their function</a:t>
            </a:r>
            <a:endParaRPr lang="en-US" sz="31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4866770"/>
            <a:ext cx="5867399" cy="17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Proteins: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2895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4100" b="1" dirty="0" smtClean="0"/>
              <a:t>Key Point: Proteins have multiple functions</a:t>
            </a:r>
          </a:p>
          <a:p>
            <a:pPr lvl="1"/>
            <a:r>
              <a:rPr lang="en-US" sz="4100" b="1" u="sng" dirty="0" smtClean="0">
                <a:solidFill>
                  <a:srgbClr val="C00000"/>
                </a:solidFill>
              </a:rPr>
              <a:t>Speed up chemical reactions (enzymes)</a:t>
            </a:r>
          </a:p>
          <a:p>
            <a:pPr lvl="1"/>
            <a:r>
              <a:rPr lang="en-US" sz="4100" dirty="0" smtClean="0">
                <a:solidFill>
                  <a:schemeClr val="tx1"/>
                </a:solidFill>
              </a:rPr>
              <a:t>Provide structural support to cells</a:t>
            </a:r>
          </a:p>
          <a:p>
            <a:pPr lvl="1"/>
            <a:r>
              <a:rPr lang="en-US" sz="4100" b="1" u="sng" dirty="0" smtClean="0">
                <a:solidFill>
                  <a:srgbClr val="C00000"/>
                </a:solidFill>
              </a:rPr>
              <a:t>Build muscle, skin, and hair cells</a:t>
            </a:r>
            <a:endParaRPr lang="en-US" sz="4100" b="1" u="sng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419600"/>
            <a:ext cx="1635369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5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Proteins: Examples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461248" cy="32766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Key Point: </a:t>
            </a:r>
            <a:r>
              <a:rPr lang="en-US" sz="3500" dirty="0" smtClean="0">
                <a:solidFill>
                  <a:srgbClr val="C00000"/>
                </a:solidFill>
              </a:rPr>
              <a:t>Two common examples of proteins are </a:t>
            </a:r>
            <a:r>
              <a:rPr lang="en-US" sz="3500" b="1" u="sng" dirty="0" smtClean="0">
                <a:solidFill>
                  <a:srgbClr val="C00000"/>
                </a:solidFill>
              </a:rPr>
              <a:t>enzymes and transport proteins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Enzymes speed up reactions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Transport proteins bring molecules into and out of cells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800600"/>
            <a:ext cx="3219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446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Examples: They really are the building blocks!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2" y="1816100"/>
            <a:ext cx="7597777" cy="4310063"/>
          </a:xfrm>
        </p:spPr>
        <p:txBody>
          <a:bodyPr/>
          <a:lstStyle/>
          <a:p>
            <a:r>
              <a:rPr lang="en-US" sz="4400" dirty="0" smtClean="0"/>
              <a:t>Just today….</a:t>
            </a:r>
            <a:endParaRPr lang="en-US" dirty="0"/>
          </a:p>
          <a:p>
            <a:r>
              <a:rPr lang="en-US" sz="2800" dirty="0" smtClean="0"/>
              <a:t>Endorphins: Happiness! </a:t>
            </a:r>
          </a:p>
          <a:p>
            <a:r>
              <a:rPr lang="en-US" sz="2800" dirty="0" smtClean="0"/>
              <a:t>Enzymes: Digesting food! </a:t>
            </a:r>
          </a:p>
          <a:p>
            <a:r>
              <a:rPr lang="en-US" sz="2800" dirty="0" smtClean="0"/>
              <a:t>Antibodies: Preventing infectious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9078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741</TotalTime>
  <Words>989</Words>
  <Application>Microsoft Macintosh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Tradition</vt:lpstr>
      <vt:lpstr>Catalyst #2: October 14th, 2014</vt:lpstr>
      <vt:lpstr>Agenda</vt:lpstr>
      <vt:lpstr>Announcements </vt:lpstr>
      <vt:lpstr>Unit 3: Guiding Questions</vt:lpstr>
      <vt:lpstr>Objectives</vt:lpstr>
      <vt:lpstr>Proteins: Structure</vt:lpstr>
      <vt:lpstr>Proteins: Function</vt:lpstr>
      <vt:lpstr>Proteins: Examples</vt:lpstr>
      <vt:lpstr>Proteins Examples: They really are the building blocks! </vt:lpstr>
      <vt:lpstr>Carbohydrates: Structure</vt:lpstr>
      <vt:lpstr>Monosaccharides </vt:lpstr>
      <vt:lpstr>Carbohydrates: Function</vt:lpstr>
      <vt:lpstr>Carbohydrates: Examples</vt:lpstr>
      <vt:lpstr>Macromolecule Manipulatives + Graphic Organizer </vt:lpstr>
      <vt:lpstr>Exit Ticket</vt:lpstr>
      <vt:lpstr>Catalyst #3: October 16th, 2014 </vt:lpstr>
      <vt:lpstr>Agenda</vt:lpstr>
      <vt:lpstr>Announcements </vt:lpstr>
      <vt:lpstr>Unit 3: Guiding Questions</vt:lpstr>
      <vt:lpstr>Objectives</vt:lpstr>
      <vt:lpstr>Lipids: Structure</vt:lpstr>
      <vt:lpstr>Structure Continued </vt:lpstr>
      <vt:lpstr>Lipids: Function</vt:lpstr>
      <vt:lpstr>Lipids: Examples</vt:lpstr>
      <vt:lpstr>Nucleic Acids: Structure</vt:lpstr>
      <vt:lpstr>Nucleic Acids: Function</vt:lpstr>
      <vt:lpstr>Nucleic Acids: Examples</vt:lpstr>
      <vt:lpstr>Macromolecule Manipulatives + Graphic Organizer </vt:lpstr>
      <vt:lpstr>Exit Ticket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Student128</dc:creator>
  <cp:lastModifiedBy>Administrator</cp:lastModifiedBy>
  <cp:revision>51</cp:revision>
  <dcterms:created xsi:type="dcterms:W3CDTF">2011-08-29T02:25:24Z</dcterms:created>
  <dcterms:modified xsi:type="dcterms:W3CDTF">2014-10-11T17:10:20Z</dcterms:modified>
</cp:coreProperties>
</file>