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7" r:id="rId2"/>
    <p:sldId id="258" r:id="rId3"/>
    <p:sldId id="259" r:id="rId4"/>
    <p:sldId id="261" r:id="rId5"/>
    <p:sldId id="262" r:id="rId6"/>
    <p:sldId id="260" r:id="rId7"/>
    <p:sldId id="263" r:id="rId8"/>
    <p:sldId id="267" r:id="rId9"/>
    <p:sldId id="269" r:id="rId10"/>
    <p:sldId id="268" r:id="rId11"/>
    <p:sldId id="270" r:id="rId12"/>
    <p:sldId id="271" r:id="rId13"/>
    <p:sldId id="272" r:id="rId14"/>
    <p:sldId id="273" r:id="rId15"/>
    <p:sldId id="274" r:id="rId16"/>
    <p:sldId id="275" r:id="rId17"/>
    <p:sldId id="276" r:id="rId18"/>
    <p:sldId id="277" r:id="rId19"/>
    <p:sldId id="278" r:id="rId20"/>
    <p:sldId id="279" r:id="rId21"/>
    <p:sldId id="264"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9F3C7-8720-45B7-9F61-515E20266230}" type="datetimeFigureOut">
              <a:rPr lang="en-US" smtClean="0"/>
              <a:pPr/>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C57DC-78C2-4421-9752-AA877EB0D1F6}" type="slidenum">
              <a:rPr lang="en-US" smtClean="0"/>
              <a:pPr/>
              <a:t>‹#›</a:t>
            </a:fld>
            <a:endParaRPr lang="en-US"/>
          </a:p>
        </p:txBody>
      </p:sp>
    </p:spTree>
    <p:extLst>
      <p:ext uri="{BB962C8B-B14F-4D97-AF65-F5344CB8AC3E}">
        <p14:creationId xmlns:p14="http://schemas.microsoft.com/office/powerpoint/2010/main" val="271116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DB0202-444A-42E6-B59E-DE7460322E2D}" type="slidenum">
              <a:rPr lang="en-US"/>
              <a:pPr/>
              <a:t>9</a:t>
            </a:fld>
            <a:endParaRPr lang="en-US"/>
          </a:p>
        </p:txBody>
      </p:sp>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BBE6278-8250-4D61-B437-9F134D415ADA}" type="slidenum">
              <a:rPr lang="en-US" sz="1200">
                <a:latin typeface="Arial" charset="0"/>
                <a:ea typeface="ＭＳ Ｐゴシック" pitchFamily="-108" charset="-128"/>
              </a:rPr>
              <a:pPr algn="r" eaLnBrk="1" hangingPunct="1"/>
              <a:t>9</a:t>
            </a:fld>
            <a:endParaRPr lang="en-US" sz="1200">
              <a:latin typeface="Arial" charset="0"/>
              <a:ea typeface="ＭＳ Ｐゴシック" pitchFamily="-108"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p:txBody>
          <a:bodyPr/>
          <a:lstStyle/>
          <a:p>
            <a:pPr>
              <a:spcBef>
                <a:spcPct val="0"/>
              </a:spcBef>
            </a:pPr>
            <a:r>
              <a:rPr lang="en-US" sz="1800"/>
              <a:t>Oh, NOW it works. Have them write down the balanced equation. Photosynthesis: 6CO2 + 6H2O + sunlight --&gt; C6H12O6 + 6O2</a:t>
            </a:r>
          </a:p>
          <a:p>
            <a:pPr>
              <a:spcBef>
                <a:spcPct val="0"/>
              </a:spcBef>
            </a:pPr>
            <a:endParaRPr lang="en-US" sz="1800"/>
          </a:p>
          <a:p>
            <a:pPr>
              <a:spcBef>
                <a:spcPct val="0"/>
              </a:spcBef>
            </a:pPr>
            <a:r>
              <a:rPr lang="en-US" sz="1800"/>
              <a:t>Why do we need the sunlight? Well, that is what provides the energy to move everything around, and break/create all those chemical bonds.</a:t>
            </a:r>
          </a:p>
          <a:p>
            <a:pPr>
              <a:spcBef>
                <a:spcPct val="0"/>
              </a:spcBef>
            </a:pPr>
            <a:endParaRPr lang="en-US" sz="1800"/>
          </a:p>
          <a:p>
            <a:pPr>
              <a:spcBef>
                <a:spcPct val="0"/>
              </a:spcBef>
            </a:pPr>
            <a:r>
              <a:rPr lang="en-US" sz="1800"/>
              <a:t>You should spend the bulk of your time on this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0E1F51C-E207-40EF-968C-B2140DE5AE10}" type="datetimeFigureOut">
              <a:rPr lang="en-US" smtClean="0"/>
              <a:pPr/>
              <a:t>1/9/2015</a:t>
            </a:fld>
            <a:endParaRPr lang="en-US"/>
          </a:p>
        </p:txBody>
      </p:sp>
      <p:sp>
        <p:nvSpPr>
          <p:cNvPr id="16" name="Slide Number Placeholder 15"/>
          <p:cNvSpPr>
            <a:spLocks noGrp="1"/>
          </p:cNvSpPr>
          <p:nvPr>
            <p:ph type="sldNum" sz="quarter" idx="11"/>
          </p:nvPr>
        </p:nvSpPr>
        <p:spPr/>
        <p:txBody>
          <a:bodyPr/>
          <a:lstStyle/>
          <a:p>
            <a:fld id="{FF8AE542-9B3D-4657-B455-2469E57CF27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E1F51C-E207-40EF-968C-B2140DE5AE10}"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AE542-9B3D-4657-B455-2469E57CF2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E1F51C-E207-40EF-968C-B2140DE5AE10}"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AE542-9B3D-4657-B455-2469E57CF2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0E1F51C-E207-40EF-968C-B2140DE5AE10}" type="datetimeFigureOut">
              <a:rPr lang="en-US" smtClean="0"/>
              <a:pPr/>
              <a:t>1/9/2015</a:t>
            </a:fld>
            <a:endParaRPr lang="en-US"/>
          </a:p>
        </p:txBody>
      </p:sp>
      <p:sp>
        <p:nvSpPr>
          <p:cNvPr id="15" name="Slide Number Placeholder 14"/>
          <p:cNvSpPr>
            <a:spLocks noGrp="1"/>
          </p:cNvSpPr>
          <p:nvPr>
            <p:ph type="sldNum" sz="quarter" idx="15"/>
          </p:nvPr>
        </p:nvSpPr>
        <p:spPr/>
        <p:txBody>
          <a:bodyPr/>
          <a:lstStyle>
            <a:lvl1pPr algn="ctr">
              <a:defRPr/>
            </a:lvl1pPr>
          </a:lstStyle>
          <a:p>
            <a:fld id="{FF8AE542-9B3D-4657-B455-2469E57CF27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E1F51C-E207-40EF-968C-B2140DE5AE10}"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AE542-9B3D-4657-B455-2469E57CF27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E1F51C-E207-40EF-968C-B2140DE5AE10}"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AE542-9B3D-4657-B455-2469E57CF27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F8AE542-9B3D-4657-B455-2469E57CF27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0E1F51C-E207-40EF-968C-B2140DE5AE10}" type="datetimeFigureOut">
              <a:rPr lang="en-US" smtClean="0"/>
              <a:pPr/>
              <a:t>1/9/2015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E1F51C-E207-40EF-968C-B2140DE5AE10}" type="datetimeFigureOut">
              <a:rPr lang="en-US" smtClean="0"/>
              <a:pPr/>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8AE542-9B3D-4657-B455-2469E57CF27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1F51C-E207-40EF-968C-B2140DE5AE10}" type="datetimeFigureOut">
              <a:rPr lang="en-US" smtClean="0"/>
              <a:pPr/>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8AE542-9B3D-4657-B455-2469E57CF2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0E1F51C-E207-40EF-968C-B2140DE5AE10}" type="datetimeFigureOut">
              <a:rPr lang="en-US" smtClean="0"/>
              <a:pPr/>
              <a:t>1/9/2015</a:t>
            </a:fld>
            <a:endParaRPr lang="en-US"/>
          </a:p>
        </p:txBody>
      </p:sp>
      <p:sp>
        <p:nvSpPr>
          <p:cNvPr id="9" name="Slide Number Placeholder 8"/>
          <p:cNvSpPr>
            <a:spLocks noGrp="1"/>
          </p:cNvSpPr>
          <p:nvPr>
            <p:ph type="sldNum" sz="quarter" idx="15"/>
          </p:nvPr>
        </p:nvSpPr>
        <p:spPr/>
        <p:txBody>
          <a:bodyPr/>
          <a:lstStyle/>
          <a:p>
            <a:fld id="{FF8AE542-9B3D-4657-B455-2469E57CF27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0E1F51C-E207-40EF-968C-B2140DE5AE10}" type="datetimeFigureOut">
              <a:rPr lang="en-US" smtClean="0"/>
              <a:pPr/>
              <a:t>1/9/2015</a:t>
            </a:fld>
            <a:endParaRPr lang="en-US"/>
          </a:p>
        </p:txBody>
      </p:sp>
      <p:sp>
        <p:nvSpPr>
          <p:cNvPr id="9" name="Slide Number Placeholder 8"/>
          <p:cNvSpPr>
            <a:spLocks noGrp="1"/>
          </p:cNvSpPr>
          <p:nvPr>
            <p:ph type="sldNum" sz="quarter" idx="11"/>
          </p:nvPr>
        </p:nvSpPr>
        <p:spPr/>
        <p:txBody>
          <a:bodyPr/>
          <a:lstStyle/>
          <a:p>
            <a:fld id="{FF8AE542-9B3D-4657-B455-2469E57CF27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0E1F51C-E207-40EF-968C-B2140DE5AE10}" type="datetimeFigureOut">
              <a:rPr lang="en-US" smtClean="0"/>
              <a:pPr/>
              <a:t>1/9/2015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F8AE542-9B3D-4657-B455-2469E57CF277}"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imgres?imgurl=http://www.westminster.edu/staff/boylanhm/SuSIM/sun%20pic.gif&amp;imgrefurl=http://www.westminster.edu/staff/boylanhm/SuSIM/Lessonsandactivities.html&amp;usg=__dM5VvQwybIB4vc9geUpdp7i9w0c=&amp;h=304&amp;w=315&amp;sz=10&amp;hl=en&amp;start=10&amp;zoom=1&amp;tbnid=RcYLnyZ2MVFYfM:&amp;tbnh=113&amp;tbnw=117&amp;ei=fYGbTonwLsqutwfpk73xAw&amp;prev=/search?q=sun&amp;um=1&amp;hl=en&amp;sa=N&amp;tbm=isch&amp;um=1&amp;itbs=1"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google.com/imgres?imgurl=http://kalaalog.com/wp-content/uploads/2007/08/plant-big.png&amp;imgrefurl=http://kalaalog.com/2007/08/19/plant-free-clipart/&amp;usg=__XFYVShcSZMsb5al23K_0nG1Yt-o=&amp;h=507&amp;w=400&amp;sz=50&amp;hl=en&amp;start=18&amp;zoom=1&amp;tbnid=9ks571sRPQiovM:&amp;tbnh=131&amp;tbnw=103&amp;ei=k4GbToOMFIm8tgfy_umACg&amp;prev=/search?q=plant&amp;um=1&amp;hl=en&amp;sa=N&amp;tbm=isch&amp;um=1&amp;itbs=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Catalyst #3: </a:t>
            </a:r>
            <a:r>
              <a:rPr lang="en-US" b="1" dirty="0" smtClean="0"/>
              <a:t>January </a:t>
            </a:r>
            <a:r>
              <a:rPr lang="en-US" b="1" dirty="0" smtClean="0"/>
              <a:t>12</a:t>
            </a:r>
            <a:r>
              <a:rPr lang="en-US" b="1" baseline="30000" dirty="0" smtClean="0"/>
              <a:t>th</a:t>
            </a:r>
            <a:r>
              <a:rPr lang="en-US" b="1" dirty="0" smtClean="0"/>
              <a:t>, 2014</a:t>
            </a:r>
            <a:endParaRPr lang="en-US" b="1"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Content Placeholder 3"/>
          <p:cNvSpPr>
            <a:spLocks noGrp="1"/>
          </p:cNvSpPr>
          <p:nvPr>
            <p:ph sz="half" idx="1"/>
          </p:nvPr>
        </p:nvSpPr>
        <p:spPr>
          <a:xfrm>
            <a:off x="457200" y="1524000"/>
            <a:ext cx="7543800" cy="4572000"/>
          </a:xfrm>
        </p:spPr>
        <p:txBody>
          <a:bodyPr>
            <a:normAutofit/>
          </a:bodyPr>
          <a:lstStyle/>
          <a:p>
            <a:r>
              <a:rPr lang="en-US" sz="3200" dirty="0" smtClean="0"/>
              <a:t>1. Photosynthesis begins with ___________ energy and ends with __________ energy (in the form of ___________). </a:t>
            </a:r>
          </a:p>
          <a:p>
            <a:r>
              <a:rPr lang="en-US" sz="3200" dirty="0" smtClean="0"/>
              <a:t>2. What are the two reactants of photosynthesis? </a:t>
            </a:r>
          </a:p>
          <a:p>
            <a:r>
              <a:rPr lang="en-US" sz="3200" dirty="0" smtClean="0"/>
              <a:t>3. What is the major product of photosynthesis? </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What is one reactant needed for photosynthesis?</a:t>
            </a:r>
          </a:p>
          <a:p>
            <a:pPr lvl="1"/>
            <a:r>
              <a:rPr lang="en-US" sz="3000" b="1" u="sng" dirty="0" smtClean="0">
                <a:solidFill>
                  <a:srgbClr val="FFFF00"/>
                </a:solidFill>
              </a:rPr>
              <a:t>Carbon dioxide (CO2)</a:t>
            </a:r>
          </a:p>
          <a:p>
            <a:r>
              <a:rPr lang="en-US" sz="3600" dirty="0" smtClean="0"/>
              <a:t>How does a plant acquire this reactant?</a:t>
            </a:r>
          </a:p>
          <a:p>
            <a:pPr lvl="1"/>
            <a:r>
              <a:rPr lang="en-US" sz="3400" b="1" u="sng" dirty="0" smtClean="0">
                <a:solidFill>
                  <a:srgbClr val="FFFF00"/>
                </a:solidFill>
              </a:rPr>
              <a:t>Plants take in CO2 from the air through their leaves</a:t>
            </a:r>
          </a:p>
        </p:txBody>
      </p:sp>
      <p:sp>
        <p:nvSpPr>
          <p:cNvPr id="3" name="Title 2"/>
          <p:cNvSpPr>
            <a:spLocks noGrp="1"/>
          </p:cNvSpPr>
          <p:nvPr>
            <p:ph type="title"/>
          </p:nvPr>
        </p:nvSpPr>
        <p:spPr/>
        <p:txBody>
          <a:bodyPr/>
          <a:lstStyle/>
          <a:p>
            <a:r>
              <a:rPr smtClean="0"/>
              <a:t>Reactants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What is the other reactant needed for photosynthesis?</a:t>
            </a:r>
          </a:p>
          <a:p>
            <a:pPr lvl="1"/>
            <a:r>
              <a:rPr lang="en-US" sz="3200" b="1" u="sng" dirty="0" smtClean="0">
                <a:solidFill>
                  <a:srgbClr val="FFFF00"/>
                </a:solidFill>
              </a:rPr>
              <a:t>Water (H2O)</a:t>
            </a:r>
          </a:p>
          <a:p>
            <a:r>
              <a:rPr lang="en-US" sz="3600" dirty="0" smtClean="0"/>
              <a:t>How does a plant acquire this reactant?</a:t>
            </a:r>
          </a:p>
          <a:p>
            <a:pPr lvl="1"/>
            <a:r>
              <a:rPr lang="en-US" sz="3400" b="1" u="sng" dirty="0" smtClean="0">
                <a:solidFill>
                  <a:srgbClr val="FFFF00"/>
                </a:solidFill>
              </a:rPr>
              <a:t>Plants take in water from the ground through their roots</a:t>
            </a:r>
          </a:p>
          <a:p>
            <a:endParaRPr lang="en-US" dirty="0"/>
          </a:p>
        </p:txBody>
      </p:sp>
      <p:sp>
        <p:nvSpPr>
          <p:cNvPr id="3" name="Title 2"/>
          <p:cNvSpPr>
            <a:spLocks noGrp="1"/>
          </p:cNvSpPr>
          <p:nvPr>
            <p:ph type="title"/>
          </p:nvPr>
        </p:nvSpPr>
        <p:spPr/>
        <p:txBody>
          <a:bodyPr/>
          <a:lstStyle/>
          <a:p>
            <a:r>
              <a:rPr smtClean="0"/>
              <a:t>Reactants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038600"/>
          </a:xfrm>
        </p:spPr>
        <p:txBody>
          <a:bodyPr>
            <a:normAutofit/>
          </a:bodyPr>
          <a:lstStyle/>
          <a:p>
            <a:r>
              <a:rPr lang="en-US" sz="3200" dirty="0" smtClean="0"/>
              <a:t>Remember, a catalyst is something that speeds up a reaction but is not used up (not a reactant)</a:t>
            </a:r>
          </a:p>
          <a:p>
            <a:r>
              <a:rPr lang="en-US" sz="3200" dirty="0" smtClean="0"/>
              <a:t>What is the catalyst in photosynthesis?</a:t>
            </a:r>
          </a:p>
          <a:p>
            <a:pPr lvl="1"/>
            <a:r>
              <a:rPr lang="en-US" sz="3000" b="1" u="sng" dirty="0" smtClean="0">
                <a:solidFill>
                  <a:srgbClr val="FFFF00"/>
                </a:solidFill>
              </a:rPr>
              <a:t>Sunlight is the catalyst</a:t>
            </a:r>
          </a:p>
          <a:p>
            <a:r>
              <a:rPr lang="en-US" sz="3200" dirty="0" smtClean="0"/>
              <a:t>How do plants acquire this catalyst?</a:t>
            </a:r>
          </a:p>
          <a:p>
            <a:pPr lvl="1"/>
            <a:r>
              <a:rPr lang="en-US" sz="3000" b="1" u="sng" dirty="0" smtClean="0">
                <a:solidFill>
                  <a:srgbClr val="FFFF00"/>
                </a:solidFill>
              </a:rPr>
              <a:t>Plants capture sunlight using chlorophyll</a:t>
            </a:r>
            <a:endParaRPr lang="en-US" sz="3000" b="1" u="sng" dirty="0">
              <a:solidFill>
                <a:srgbClr val="FFFF00"/>
              </a:solidFill>
            </a:endParaRPr>
          </a:p>
        </p:txBody>
      </p:sp>
      <p:sp>
        <p:nvSpPr>
          <p:cNvPr id="3" name="Title 2"/>
          <p:cNvSpPr>
            <a:spLocks noGrp="1"/>
          </p:cNvSpPr>
          <p:nvPr>
            <p:ph type="title"/>
          </p:nvPr>
        </p:nvSpPr>
        <p:spPr/>
        <p:txBody>
          <a:bodyPr/>
          <a:lstStyle/>
          <a:p>
            <a:r>
              <a:rPr smtClean="0"/>
              <a:t>Catalyst</a:t>
            </a:r>
            <a:endParaRPr lang="en-US" dirty="0"/>
          </a:p>
        </p:txBody>
      </p:sp>
      <p:pic>
        <p:nvPicPr>
          <p:cNvPr id="4" name="Picture 4"/>
          <p:cNvPicPr>
            <a:picLocks noChangeAspect="1" noChangeArrowheads="1"/>
          </p:cNvPicPr>
          <p:nvPr/>
        </p:nvPicPr>
        <p:blipFill>
          <a:blip r:embed="rId2"/>
          <a:srcRect/>
          <a:stretch>
            <a:fillRect/>
          </a:stretch>
        </p:blipFill>
        <p:spPr bwMode="auto">
          <a:xfrm>
            <a:off x="2895600" y="5257800"/>
            <a:ext cx="1495425" cy="1284288"/>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953000" y="5257800"/>
            <a:ext cx="1304925" cy="1304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962400"/>
          </a:xfrm>
        </p:spPr>
        <p:txBody>
          <a:bodyPr/>
          <a:lstStyle/>
          <a:p>
            <a:r>
              <a:rPr lang="en-US" sz="3600" dirty="0" smtClean="0"/>
              <a:t>What is one product of photosynthesis?</a:t>
            </a:r>
          </a:p>
          <a:p>
            <a:pPr lvl="1"/>
            <a:r>
              <a:rPr lang="en-US" sz="3200" b="1" u="sng" dirty="0" smtClean="0">
                <a:solidFill>
                  <a:srgbClr val="FFFF00"/>
                </a:solidFill>
              </a:rPr>
              <a:t>Glucose (C</a:t>
            </a:r>
            <a:r>
              <a:rPr lang="en-US" sz="1800" b="1" u="sng" dirty="0" smtClean="0">
                <a:solidFill>
                  <a:srgbClr val="FFFF00"/>
                </a:solidFill>
              </a:rPr>
              <a:t>6</a:t>
            </a:r>
            <a:r>
              <a:rPr lang="en-US" sz="3200" b="1" u="sng" dirty="0" smtClean="0">
                <a:solidFill>
                  <a:srgbClr val="FFFF00"/>
                </a:solidFill>
              </a:rPr>
              <a:t>H</a:t>
            </a:r>
            <a:r>
              <a:rPr lang="en-US" b="1" u="sng" dirty="0" smtClean="0">
                <a:solidFill>
                  <a:srgbClr val="FFFF00"/>
                </a:solidFill>
              </a:rPr>
              <a:t>12</a:t>
            </a:r>
            <a:r>
              <a:rPr lang="en-US" sz="3200" b="1" u="sng" dirty="0" smtClean="0">
                <a:solidFill>
                  <a:srgbClr val="FFFF00"/>
                </a:solidFill>
              </a:rPr>
              <a:t>O</a:t>
            </a:r>
            <a:r>
              <a:rPr lang="en-US" sz="1800" b="1" u="sng" dirty="0" smtClean="0">
                <a:solidFill>
                  <a:srgbClr val="FFFF00"/>
                </a:solidFill>
              </a:rPr>
              <a:t>6</a:t>
            </a:r>
            <a:r>
              <a:rPr lang="en-US" sz="3200" b="1" u="sng" dirty="0" smtClean="0">
                <a:solidFill>
                  <a:srgbClr val="FFFF00"/>
                </a:solidFill>
              </a:rPr>
              <a:t>)</a:t>
            </a:r>
          </a:p>
          <a:p>
            <a:r>
              <a:rPr lang="en-US" sz="3600" dirty="0" smtClean="0"/>
              <a:t>What does the plant do with this product?</a:t>
            </a:r>
          </a:p>
          <a:p>
            <a:pPr lvl="1"/>
            <a:r>
              <a:rPr lang="en-US" sz="3200" b="1" u="sng" dirty="0" smtClean="0">
                <a:solidFill>
                  <a:srgbClr val="FFFF00"/>
                </a:solidFill>
              </a:rPr>
              <a:t>Plants use glucose to produce energy for their cells</a:t>
            </a:r>
            <a:endParaRPr lang="en-US" sz="3200" b="1" u="sng" dirty="0">
              <a:solidFill>
                <a:srgbClr val="FFFF00"/>
              </a:solidFill>
            </a:endParaRPr>
          </a:p>
        </p:txBody>
      </p:sp>
      <p:sp>
        <p:nvSpPr>
          <p:cNvPr id="3" name="Title 2"/>
          <p:cNvSpPr>
            <a:spLocks noGrp="1"/>
          </p:cNvSpPr>
          <p:nvPr>
            <p:ph type="title"/>
          </p:nvPr>
        </p:nvSpPr>
        <p:spPr/>
        <p:txBody>
          <a:bodyPr/>
          <a:lstStyle/>
          <a:p>
            <a:r>
              <a:rPr smtClean="0"/>
              <a:t>Products</a:t>
            </a:r>
            <a:endParaRPr lang="en-US" dirty="0"/>
          </a:p>
        </p:txBody>
      </p:sp>
      <p:pic>
        <p:nvPicPr>
          <p:cNvPr id="1026" name="Picture 2"/>
          <p:cNvPicPr>
            <a:picLocks noChangeAspect="1" noChangeArrowheads="1"/>
          </p:cNvPicPr>
          <p:nvPr/>
        </p:nvPicPr>
        <p:blipFill>
          <a:blip r:embed="rId2"/>
          <a:srcRect/>
          <a:stretch>
            <a:fillRect/>
          </a:stretch>
        </p:blipFill>
        <p:spPr bwMode="auto">
          <a:xfrm>
            <a:off x="6172200" y="1143000"/>
            <a:ext cx="23368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What is the other product of photosynthesis?</a:t>
            </a:r>
          </a:p>
          <a:p>
            <a:pPr lvl="1"/>
            <a:r>
              <a:rPr lang="en-US" sz="3200" b="1" u="sng" dirty="0" smtClean="0">
                <a:solidFill>
                  <a:srgbClr val="FFFF00"/>
                </a:solidFill>
              </a:rPr>
              <a:t>Oxygen (O2)</a:t>
            </a:r>
          </a:p>
          <a:p>
            <a:r>
              <a:rPr lang="en-US" sz="3600" dirty="0" smtClean="0"/>
              <a:t>What does the plant do with this product?</a:t>
            </a:r>
          </a:p>
          <a:p>
            <a:pPr lvl="1"/>
            <a:r>
              <a:rPr lang="en-US" sz="3200" b="1" u="sng" dirty="0" smtClean="0">
                <a:solidFill>
                  <a:srgbClr val="FFFF00"/>
                </a:solidFill>
              </a:rPr>
              <a:t>Plants release oxygen back into the atmosphere for organisms to breathe</a:t>
            </a:r>
            <a:endParaRPr lang="en-US" sz="3200" b="1" u="sng" dirty="0">
              <a:solidFill>
                <a:srgbClr val="FFFF00"/>
              </a:solidFill>
            </a:endParaRPr>
          </a:p>
        </p:txBody>
      </p:sp>
      <p:sp>
        <p:nvSpPr>
          <p:cNvPr id="3" name="Title 2"/>
          <p:cNvSpPr>
            <a:spLocks noGrp="1"/>
          </p:cNvSpPr>
          <p:nvPr>
            <p:ph type="title"/>
          </p:nvPr>
        </p:nvSpPr>
        <p:spPr/>
        <p:txBody>
          <a:bodyPr/>
          <a:lstStyle/>
          <a:p>
            <a:r>
              <a:rPr smtClean="0"/>
              <a:t>Products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What are the reactants of photosynthesis?</a:t>
            </a:r>
          </a:p>
          <a:p>
            <a:pPr marL="880110" lvl="1" indent="-514350">
              <a:buFont typeface="+mj-lt"/>
              <a:buAutoNum type="alphaUcPeriod"/>
            </a:pPr>
            <a:r>
              <a:rPr lang="en-US" sz="3200" dirty="0" smtClean="0"/>
              <a:t>Carbon dioxide and oxygen</a:t>
            </a:r>
          </a:p>
          <a:p>
            <a:pPr marL="880110" lvl="1" indent="-514350">
              <a:buFont typeface="+mj-lt"/>
              <a:buAutoNum type="alphaUcPeriod"/>
            </a:pPr>
            <a:r>
              <a:rPr lang="en-US" sz="3200" dirty="0" smtClean="0"/>
              <a:t>Water  and carbon dioxide</a:t>
            </a:r>
          </a:p>
          <a:p>
            <a:pPr marL="880110" lvl="1" indent="-514350">
              <a:buFont typeface="+mj-lt"/>
              <a:buAutoNum type="alphaUcPeriod"/>
            </a:pPr>
            <a:r>
              <a:rPr lang="en-US" sz="3200" dirty="0" smtClean="0"/>
              <a:t>Glucose and water</a:t>
            </a:r>
          </a:p>
          <a:p>
            <a:pPr marL="880110" lvl="1" indent="-514350">
              <a:buFont typeface="+mj-lt"/>
              <a:buAutoNum type="alphaUcPeriod"/>
            </a:pPr>
            <a:r>
              <a:rPr lang="en-US" sz="3200" dirty="0" smtClean="0"/>
              <a:t>Water and oxygen</a:t>
            </a:r>
          </a:p>
          <a:p>
            <a:pPr lvl="1"/>
            <a:endParaRPr lang="en-US" dirty="0" smtClean="0"/>
          </a:p>
          <a:p>
            <a:pPr lvl="1"/>
            <a:r>
              <a:rPr lang="en-US" sz="3200" dirty="0" smtClean="0"/>
              <a:t>Answer: B water and carbon dioxide</a:t>
            </a:r>
          </a:p>
        </p:txBody>
      </p:sp>
      <p:sp>
        <p:nvSpPr>
          <p:cNvPr id="3" name="Title 2"/>
          <p:cNvSpPr>
            <a:spLocks noGrp="1"/>
          </p:cNvSpPr>
          <p:nvPr>
            <p:ph type="title"/>
          </p:nvPr>
        </p:nvSpPr>
        <p:spPr/>
        <p:txBody>
          <a:bodyPr/>
          <a:lstStyle/>
          <a:p>
            <a:r>
              <a:rPr dirty="0" smtClean="0"/>
              <a:t>CFU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1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What is one thing plants need for photosynthesis but is not a reactant that is used up?</a:t>
            </a:r>
          </a:p>
          <a:p>
            <a:endParaRPr lang="en-US" dirty="0" smtClean="0"/>
          </a:p>
          <a:p>
            <a:r>
              <a:rPr lang="en-US" sz="3600" dirty="0" smtClean="0"/>
              <a:t>Answer: Sunlight</a:t>
            </a:r>
            <a:endParaRPr lang="en-US" sz="3600" dirty="0"/>
          </a:p>
        </p:txBody>
      </p:sp>
      <p:sp>
        <p:nvSpPr>
          <p:cNvPr id="3" name="Title 2"/>
          <p:cNvSpPr>
            <a:spLocks noGrp="1"/>
          </p:cNvSpPr>
          <p:nvPr>
            <p:ph type="title"/>
          </p:nvPr>
        </p:nvSpPr>
        <p:spPr/>
        <p:txBody>
          <a:bodyPr/>
          <a:lstStyle/>
          <a:p>
            <a:r>
              <a:rPr dirty="0" smtClean="0"/>
              <a:t>CFU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What is produced during photosynthesis that plants use to produce energy for their cells?</a:t>
            </a:r>
          </a:p>
          <a:p>
            <a:endParaRPr lang="en-US" sz="3600" dirty="0" smtClean="0"/>
          </a:p>
          <a:p>
            <a:r>
              <a:rPr lang="en-US" sz="3600" dirty="0" smtClean="0"/>
              <a:t>Answer: Glucose</a:t>
            </a:r>
            <a:endParaRPr lang="en-US" sz="3600" dirty="0"/>
          </a:p>
        </p:txBody>
      </p:sp>
      <p:sp>
        <p:nvSpPr>
          <p:cNvPr id="3" name="Title 2"/>
          <p:cNvSpPr>
            <a:spLocks noGrp="1"/>
          </p:cNvSpPr>
          <p:nvPr>
            <p:ph type="title"/>
          </p:nvPr>
        </p:nvSpPr>
        <p:spPr/>
        <p:txBody>
          <a:bodyPr/>
          <a:lstStyle/>
          <a:p>
            <a:r>
              <a:rPr dirty="0" smtClean="0"/>
              <a:t>CFU 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Where do plants get each reactant from?</a:t>
            </a:r>
          </a:p>
          <a:p>
            <a:pPr marL="880110" lvl="1" indent="-514350">
              <a:buFont typeface="+mj-lt"/>
              <a:buAutoNum type="alphaUcPeriod"/>
            </a:pPr>
            <a:r>
              <a:rPr lang="en-US" sz="3000" dirty="0" smtClean="0"/>
              <a:t>H2O from the ground using their leaves and CO2 from the air using their roots</a:t>
            </a:r>
          </a:p>
          <a:p>
            <a:pPr marL="880110" lvl="1" indent="-514350">
              <a:buFont typeface="+mj-lt"/>
              <a:buAutoNum type="alphaUcPeriod"/>
            </a:pPr>
            <a:r>
              <a:rPr lang="en-US" sz="3000" dirty="0" smtClean="0"/>
              <a:t>H2O and CO2 from the ground using their roots</a:t>
            </a:r>
          </a:p>
          <a:p>
            <a:pPr marL="880110" lvl="1" indent="-514350">
              <a:buFont typeface="+mj-lt"/>
              <a:buAutoNum type="alphaUcPeriod"/>
            </a:pPr>
            <a:r>
              <a:rPr lang="en-US" sz="3000" dirty="0" smtClean="0"/>
              <a:t>CO2 from the air through their leaves and H2O from the ground through their roots</a:t>
            </a:r>
          </a:p>
          <a:p>
            <a:pPr marL="880110" lvl="1" indent="-514350">
              <a:buFont typeface="+mj-lt"/>
              <a:buAutoNum type="alphaUcPeriod"/>
            </a:pPr>
            <a:r>
              <a:rPr lang="en-US" sz="3000" dirty="0" smtClean="0"/>
              <a:t>H2O and CO2 from the air using their leaves</a:t>
            </a:r>
          </a:p>
          <a:p>
            <a:r>
              <a:rPr lang="en-US" sz="3200" dirty="0" smtClean="0"/>
              <a:t>Answer: C</a:t>
            </a:r>
            <a:endParaRPr lang="en-US" sz="3200" dirty="0"/>
          </a:p>
        </p:txBody>
      </p:sp>
      <p:sp>
        <p:nvSpPr>
          <p:cNvPr id="3" name="Title 2"/>
          <p:cNvSpPr>
            <a:spLocks noGrp="1"/>
          </p:cNvSpPr>
          <p:nvPr>
            <p:ph type="title"/>
          </p:nvPr>
        </p:nvSpPr>
        <p:spPr/>
        <p:txBody>
          <a:bodyPr/>
          <a:lstStyle/>
          <a:p>
            <a:r>
              <a:rPr dirty="0" smtClean="0"/>
              <a:t>CFU 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1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
            <a:ext cx="9144000" cy="3694158"/>
          </a:xfrm>
          <a:prstGeom prst="rect">
            <a:avLst/>
          </a:prstGeom>
        </p:spPr>
      </p:pic>
      <p:pic>
        <p:nvPicPr>
          <p:cNvPr id="8" name="Picture 7"/>
          <p:cNvPicPr>
            <a:picLocks noChangeAspect="1"/>
          </p:cNvPicPr>
          <p:nvPr/>
        </p:nvPicPr>
        <p:blipFill>
          <a:blip r:embed="rId3"/>
          <a:stretch>
            <a:fillRect/>
          </a:stretch>
        </p:blipFill>
        <p:spPr>
          <a:xfrm>
            <a:off x="0" y="3694157"/>
            <a:ext cx="3950421" cy="3163842"/>
          </a:xfrm>
          <a:prstGeom prst="rect">
            <a:avLst/>
          </a:prstGeom>
        </p:spPr>
      </p:pic>
      <p:pic>
        <p:nvPicPr>
          <p:cNvPr id="9" name="Picture 8"/>
          <p:cNvPicPr>
            <a:picLocks noChangeAspect="1"/>
          </p:cNvPicPr>
          <p:nvPr/>
        </p:nvPicPr>
        <p:blipFill>
          <a:blip r:embed="rId4"/>
          <a:stretch>
            <a:fillRect/>
          </a:stretch>
        </p:blipFill>
        <p:spPr>
          <a:xfrm>
            <a:off x="5456089" y="3030363"/>
            <a:ext cx="2573219" cy="3596752"/>
          </a:xfrm>
          <a:prstGeom prst="rect">
            <a:avLst/>
          </a:prstGeom>
        </p:spPr>
      </p:pic>
      <p:sp>
        <p:nvSpPr>
          <p:cNvPr id="10" name="TextBox 9"/>
          <p:cNvSpPr txBox="1"/>
          <p:nvPr/>
        </p:nvSpPr>
        <p:spPr>
          <a:xfrm>
            <a:off x="4125891" y="3232492"/>
            <a:ext cx="2660395" cy="923330"/>
          </a:xfrm>
          <a:prstGeom prst="rect">
            <a:avLst/>
          </a:prstGeom>
          <a:noFill/>
        </p:spPr>
        <p:txBody>
          <a:bodyPr wrap="square" rtlCol="0">
            <a:spAutoFit/>
          </a:bodyPr>
          <a:lstStyle/>
          <a:p>
            <a:r>
              <a:rPr lang="en-US" b="1" dirty="0" smtClean="0"/>
              <a:t>Label each arrow with either a reactant or product. </a:t>
            </a:r>
            <a:endParaRPr lang="en-US" b="1" dirty="0"/>
          </a:p>
        </p:txBody>
      </p:sp>
    </p:spTree>
    <p:extLst>
      <p:ext uri="{BB962C8B-B14F-4D97-AF65-F5344CB8AC3E}">
        <p14:creationId xmlns:p14="http://schemas.microsoft.com/office/powerpoint/2010/main" val="887309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a:bodyPr>
          <a:lstStyle/>
          <a:p>
            <a:r>
              <a:rPr lang="en-US" sz="4100" dirty="0" smtClean="0"/>
              <a:t>Catalyst </a:t>
            </a:r>
            <a:r>
              <a:rPr lang="en-US" sz="4100" dirty="0" smtClean="0"/>
              <a:t>(5 </a:t>
            </a:r>
            <a:r>
              <a:rPr lang="en-US" sz="4100" dirty="0" smtClean="0"/>
              <a:t>minutes</a:t>
            </a:r>
            <a:r>
              <a:rPr lang="en-US" sz="4100" dirty="0" smtClean="0"/>
              <a:t>)</a:t>
            </a:r>
          </a:p>
          <a:p>
            <a:r>
              <a:rPr lang="en-US" sz="4100" dirty="0" smtClean="0"/>
              <a:t>6</a:t>
            </a:r>
            <a:r>
              <a:rPr lang="en-US" sz="4100" baseline="30000" dirty="0" smtClean="0"/>
              <a:t>th</a:t>
            </a:r>
            <a:r>
              <a:rPr lang="en-US" sz="4100" dirty="0" smtClean="0"/>
              <a:t> and 7</a:t>
            </a:r>
            <a:r>
              <a:rPr lang="en-US" sz="4100" baseline="30000" dirty="0" smtClean="0"/>
              <a:t>th</a:t>
            </a:r>
            <a:r>
              <a:rPr lang="en-US" sz="4100" dirty="0" smtClean="0"/>
              <a:t> relay (7 minutes) </a:t>
            </a:r>
            <a:endParaRPr lang="en-US" sz="4100" dirty="0" smtClean="0"/>
          </a:p>
          <a:p>
            <a:r>
              <a:rPr lang="en-US" sz="4100" dirty="0" smtClean="0"/>
              <a:t>Photosynthesis </a:t>
            </a:r>
            <a:r>
              <a:rPr lang="en-US" sz="4100" dirty="0" smtClean="0"/>
              <a:t>Foldable (</a:t>
            </a:r>
            <a:r>
              <a:rPr lang="en-US" sz="4100" dirty="0" smtClean="0"/>
              <a:t>15 minutes)</a:t>
            </a:r>
          </a:p>
          <a:p>
            <a:r>
              <a:rPr lang="en-US" sz="4100" dirty="0" smtClean="0"/>
              <a:t>Photosynthesis </a:t>
            </a:r>
            <a:r>
              <a:rPr lang="en-US" sz="4100" dirty="0" smtClean="0"/>
              <a:t>Equation(20 </a:t>
            </a:r>
            <a:r>
              <a:rPr lang="en-US" sz="4100" dirty="0" smtClean="0"/>
              <a:t>minutes</a:t>
            </a:r>
          </a:p>
          <a:p>
            <a:r>
              <a:rPr lang="en-US" sz="4100" dirty="0" smtClean="0"/>
              <a:t>Challenge Questions(Remaining) </a:t>
            </a:r>
          </a:p>
          <a:p>
            <a:r>
              <a:rPr lang="en-US" sz="3600" b="1" dirty="0" smtClean="0"/>
              <a:t>Homework</a:t>
            </a:r>
            <a:r>
              <a:rPr lang="en-US" sz="3600" dirty="0" smtClean="0"/>
              <a:t>: </a:t>
            </a:r>
          </a:p>
          <a:p>
            <a:pPr lvl="1"/>
            <a:r>
              <a:rPr lang="en-US" sz="3500" u="sng" dirty="0" smtClean="0"/>
              <a:t>DBA 13: 1/26 </a:t>
            </a:r>
            <a:endParaRPr lang="en-US" sz="3500" u="sng" dirty="0" smtClean="0"/>
          </a:p>
        </p:txBody>
      </p:sp>
      <p:sp>
        <p:nvSpPr>
          <p:cNvPr id="2" name="Title 1"/>
          <p:cNvSpPr>
            <a:spLocks noGrp="1"/>
          </p:cNvSpPr>
          <p:nvPr>
            <p:ph type="title"/>
          </p:nvPr>
        </p:nvSpPr>
        <p:spPr>
          <a:xfrm>
            <a:off x="381000" y="304800"/>
            <a:ext cx="8229600" cy="914400"/>
          </a:xfrm>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solidFill>
                  <a:schemeClr val="accent2"/>
                </a:solidFill>
              </a:rPr>
              <a:t>1. Create a color code for the molecules. </a:t>
            </a:r>
          </a:p>
          <a:p>
            <a:r>
              <a:rPr lang="en-US" dirty="0" smtClean="0"/>
              <a:t>Example: Oxygen=blue; carbon = orange; hydrogen = red</a:t>
            </a:r>
            <a:endParaRPr lang="en-US" dirty="0"/>
          </a:p>
          <a:p>
            <a:r>
              <a:rPr lang="en-US" dirty="0" smtClean="0">
                <a:solidFill>
                  <a:schemeClr val="accent2"/>
                </a:solidFill>
              </a:rPr>
              <a:t>2. Arrange your molecules into your two reactants. </a:t>
            </a:r>
          </a:p>
          <a:p>
            <a:r>
              <a:rPr lang="en-US" dirty="0" smtClean="0">
                <a:solidFill>
                  <a:schemeClr val="accent2"/>
                </a:solidFill>
              </a:rPr>
              <a:t>3. Label the reactants on the leaf. </a:t>
            </a:r>
          </a:p>
          <a:p>
            <a:r>
              <a:rPr lang="en-US" dirty="0" smtClean="0">
                <a:solidFill>
                  <a:schemeClr val="accent2"/>
                </a:solidFill>
              </a:rPr>
              <a:t>4. Rearrange the reactants into the two products. </a:t>
            </a:r>
          </a:p>
          <a:p>
            <a:r>
              <a:rPr lang="en-US" dirty="0" smtClean="0">
                <a:solidFill>
                  <a:schemeClr val="accent2"/>
                </a:solidFill>
              </a:rPr>
              <a:t>5. Label the products on the leaf. </a:t>
            </a:r>
          </a:p>
          <a:p>
            <a:r>
              <a:rPr lang="en-US" dirty="0" smtClean="0">
                <a:solidFill>
                  <a:schemeClr val="accent2"/>
                </a:solidFill>
              </a:rPr>
              <a:t>6. Check equation with Ms. M </a:t>
            </a:r>
          </a:p>
        </p:txBody>
      </p:sp>
      <p:sp>
        <p:nvSpPr>
          <p:cNvPr id="3" name="Title 2"/>
          <p:cNvSpPr>
            <a:spLocks noGrp="1"/>
          </p:cNvSpPr>
          <p:nvPr>
            <p:ph type="title"/>
          </p:nvPr>
        </p:nvSpPr>
        <p:spPr/>
        <p:txBody>
          <a:bodyPr/>
          <a:lstStyle/>
          <a:p>
            <a:r>
              <a:rPr lang="en-US" dirty="0" smtClean="0"/>
              <a:t>Photosynthesis Equation Steps </a:t>
            </a:r>
            <a:endParaRPr lang="en-US" dirty="0"/>
          </a:p>
        </p:txBody>
      </p:sp>
    </p:spTree>
    <p:extLst>
      <p:ext uri="{BB962C8B-B14F-4D97-AF65-F5344CB8AC3E}">
        <p14:creationId xmlns:p14="http://schemas.microsoft.com/office/powerpoint/2010/main" val="802458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62500" lnSpcReduction="20000"/>
          </a:bodyPr>
          <a:lstStyle/>
          <a:p>
            <a:r>
              <a:rPr lang="en-US" sz="3600" dirty="0" smtClean="0"/>
              <a:t>Answer the following questions on the back of your mini-poster when you finish: </a:t>
            </a:r>
          </a:p>
          <a:p>
            <a:pPr lvl="0"/>
            <a:r>
              <a:rPr lang="en-US" sz="3600" b="1" dirty="0" smtClean="0">
                <a:solidFill>
                  <a:schemeClr val="tx2">
                    <a:lumMod val="75000"/>
                  </a:schemeClr>
                </a:solidFill>
              </a:rPr>
              <a:t>Some </a:t>
            </a:r>
            <a:r>
              <a:rPr lang="en-US" sz="3600" b="1" dirty="0">
                <a:solidFill>
                  <a:schemeClr val="tx2">
                    <a:lumMod val="75000"/>
                  </a:schemeClr>
                </a:solidFill>
              </a:rPr>
              <a:t>scientists believe that too much carbon dioxide in the atmosphere causes global warming—a gradual increase in the temperature of the earth. What effect do plants have on the amount of CO2 in the atmosphere?</a:t>
            </a:r>
            <a:endParaRPr lang="en-US" sz="3600" dirty="0">
              <a:solidFill>
                <a:schemeClr val="tx2">
                  <a:lumMod val="75000"/>
                </a:schemeClr>
              </a:solidFill>
            </a:endParaRPr>
          </a:p>
          <a:p>
            <a:pPr marL="0" indent="0">
              <a:buNone/>
            </a:pPr>
            <a:endParaRPr lang="en-US" sz="3600" dirty="0">
              <a:solidFill>
                <a:schemeClr val="tx2">
                  <a:lumMod val="75000"/>
                </a:schemeClr>
              </a:solidFill>
            </a:endParaRPr>
          </a:p>
          <a:p>
            <a:pPr lvl="0"/>
            <a:r>
              <a:rPr lang="en-US" sz="3600" b="1" dirty="0">
                <a:solidFill>
                  <a:schemeClr val="tx2">
                    <a:lumMod val="75000"/>
                  </a:schemeClr>
                </a:solidFill>
              </a:rPr>
              <a:t>What would happen to the amount of CO2 in the air if many forests were cleared (trees were cut down)?</a:t>
            </a:r>
            <a:endParaRPr lang="en-US" sz="3600" dirty="0">
              <a:solidFill>
                <a:schemeClr val="tx2">
                  <a:lumMod val="75000"/>
                </a:schemeClr>
              </a:solidFill>
            </a:endParaRPr>
          </a:p>
          <a:p>
            <a:pPr marL="0" indent="0">
              <a:buNone/>
            </a:pPr>
            <a:endParaRPr lang="en-US" sz="3600" dirty="0">
              <a:solidFill>
                <a:schemeClr val="tx2">
                  <a:lumMod val="75000"/>
                </a:schemeClr>
              </a:solidFill>
            </a:endParaRPr>
          </a:p>
          <a:p>
            <a:pPr lvl="0"/>
            <a:r>
              <a:rPr lang="en-US" sz="3600" b="1" dirty="0">
                <a:solidFill>
                  <a:schemeClr val="tx2">
                    <a:lumMod val="75000"/>
                  </a:schemeClr>
                </a:solidFill>
              </a:rPr>
              <a:t>What effect do plants have on the amount of oxygen in the atmosphere?</a:t>
            </a:r>
            <a:endParaRPr lang="en-US" sz="3600" dirty="0">
              <a:solidFill>
                <a:schemeClr val="tx2">
                  <a:lumMod val="75000"/>
                </a:schemeClr>
              </a:solidFill>
            </a:endParaRPr>
          </a:p>
          <a:p>
            <a:pPr marL="0" indent="0">
              <a:buNone/>
            </a:pPr>
            <a:endParaRPr lang="en-US" sz="3600" dirty="0">
              <a:solidFill>
                <a:schemeClr val="tx2">
                  <a:lumMod val="75000"/>
                </a:schemeClr>
              </a:solidFill>
            </a:endParaRPr>
          </a:p>
          <a:p>
            <a:pPr lvl="0"/>
            <a:r>
              <a:rPr lang="en-US" sz="3600" b="1" dirty="0">
                <a:solidFill>
                  <a:schemeClr val="tx2">
                    <a:lumMod val="75000"/>
                  </a:schemeClr>
                </a:solidFill>
              </a:rPr>
              <a:t>What would happen to the amount of O2 in the air if more trees were planted around the world?</a:t>
            </a:r>
            <a:endParaRPr lang="en-US" sz="3600" dirty="0">
              <a:solidFill>
                <a:schemeClr val="tx2">
                  <a:lumMod val="75000"/>
                </a:schemeClr>
              </a:solidFill>
            </a:endParaRPr>
          </a:p>
          <a:p>
            <a:endParaRPr lang="en-US" sz="3600" dirty="0"/>
          </a:p>
        </p:txBody>
      </p:sp>
      <p:sp>
        <p:nvSpPr>
          <p:cNvPr id="3" name="Title 2"/>
          <p:cNvSpPr>
            <a:spLocks noGrp="1"/>
          </p:cNvSpPr>
          <p:nvPr>
            <p:ph type="title"/>
          </p:nvPr>
        </p:nvSpPr>
        <p:spPr/>
        <p:txBody>
          <a:bodyPr/>
          <a:lstStyle/>
          <a:p>
            <a:r>
              <a:rPr lang="en-US" dirty="0" smtClean="0"/>
              <a:t>Challenge</a:t>
            </a:r>
            <a:r>
              <a:rPr dirty="0" smtClean="0"/>
              <a:t> Questions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smtClean="0"/>
              <a:t>Answer the questions below without using your notes</a:t>
            </a:r>
          </a:p>
          <a:p>
            <a:pPr marL="514350" indent="-514350">
              <a:buFont typeface="+mj-lt"/>
              <a:buAutoNum type="arabicPeriod"/>
            </a:pPr>
            <a:r>
              <a:rPr lang="en-US" sz="3200" b="1" dirty="0" smtClean="0"/>
              <a:t>What are the two reactants needed for photosynthesis to occur?</a:t>
            </a:r>
          </a:p>
          <a:p>
            <a:pPr marL="514350" indent="-514350">
              <a:buFont typeface="+mj-lt"/>
              <a:buAutoNum type="arabicPeriod"/>
            </a:pPr>
            <a:r>
              <a:rPr lang="en-US" sz="3200" b="1" dirty="0" smtClean="0"/>
              <a:t>Where does the plant get each reactant from?</a:t>
            </a:r>
          </a:p>
          <a:p>
            <a:pPr marL="514350" indent="-514350">
              <a:buFont typeface="+mj-lt"/>
              <a:buAutoNum type="arabicPeriod"/>
            </a:pPr>
            <a:r>
              <a:rPr lang="en-US" sz="3200" b="1" dirty="0" smtClean="0"/>
              <a:t>What are the two products of </a:t>
            </a:r>
            <a:r>
              <a:rPr lang="en-US" sz="3200" b="1" smtClean="0"/>
              <a:t>photosynthesis?</a:t>
            </a:r>
            <a:endParaRPr lang="en-US" sz="3200" b="1" dirty="0" smtClean="0"/>
          </a:p>
        </p:txBody>
      </p:sp>
      <p:sp>
        <p:nvSpPr>
          <p:cNvPr id="3" name="Title 2"/>
          <p:cNvSpPr>
            <a:spLocks noGrp="1"/>
          </p:cNvSpPr>
          <p:nvPr>
            <p:ph type="title"/>
          </p:nvPr>
        </p:nvSpPr>
        <p:spPr/>
        <p:txBody>
          <a:bodyPr/>
          <a:lstStyle/>
          <a:p>
            <a:r>
              <a:rPr smtClean="0"/>
              <a:t>Exit Ticket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600200"/>
            <a:ext cx="8229600" cy="4800600"/>
          </a:xfrm>
        </p:spPr>
        <p:txBody>
          <a:bodyPr>
            <a:normAutofit/>
          </a:bodyPr>
          <a:lstStyle/>
          <a:p>
            <a:pPr eaLnBrk="1" hangingPunct="1"/>
            <a:r>
              <a:rPr lang="en-US" sz="2800" dirty="0" smtClean="0"/>
              <a:t>Discovery </a:t>
            </a:r>
            <a:r>
              <a:rPr lang="en-US" sz="2800" dirty="0" smtClean="0"/>
              <a:t>letters </a:t>
            </a:r>
            <a:r>
              <a:rPr lang="en-US" sz="2800" dirty="0" smtClean="0"/>
              <a:t>due by Friday </a:t>
            </a:r>
          </a:p>
          <a:p>
            <a:pPr eaLnBrk="1" hangingPunct="1"/>
            <a:r>
              <a:rPr lang="en-US" sz="2800" dirty="0" smtClean="0"/>
              <a:t>Employee paychecks</a:t>
            </a:r>
          </a:p>
          <a:p>
            <a:pPr eaLnBrk="1" hangingPunct="1"/>
            <a:r>
              <a:rPr lang="en-US" sz="2800" dirty="0" smtClean="0"/>
              <a:t>Seating charts</a:t>
            </a:r>
          </a:p>
          <a:p>
            <a:pPr eaLnBrk="1" hangingPunct="1"/>
            <a:r>
              <a:rPr lang="en-US" sz="2800" dirty="0" smtClean="0"/>
              <a:t>Employees need training? </a:t>
            </a:r>
            <a:endParaRPr lang="en-US" sz="2800" dirty="0" smtClean="0"/>
          </a:p>
          <a:p>
            <a:pPr eaLnBrk="1" hangingPunct="1"/>
            <a:r>
              <a:rPr lang="en-US" sz="2800" dirty="0" smtClean="0"/>
              <a:t>Check notes </a:t>
            </a:r>
          </a:p>
        </p:txBody>
      </p:sp>
      <p:sp>
        <p:nvSpPr>
          <p:cNvPr id="5122" name="Rectangle 2"/>
          <p:cNvSpPr>
            <a:spLocks noGrp="1" noChangeArrowheads="1"/>
          </p:cNvSpPr>
          <p:nvPr>
            <p:ph type="title"/>
          </p:nvPr>
        </p:nvSpPr>
        <p:spPr/>
        <p:txBody>
          <a:bodyPr>
            <a:normAutofit/>
          </a:bodyPr>
          <a:lstStyle/>
          <a:p>
            <a:pPr eaLnBrk="1" hangingPunct="1"/>
            <a:r>
              <a:rPr lang="en-US" sz="3600" dirty="0" smtClean="0"/>
              <a:t>Announcements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83880" cy="4346448"/>
          </a:xfrm>
        </p:spPr>
        <p:txBody>
          <a:bodyPr>
            <a:noAutofit/>
          </a:bodyPr>
          <a:lstStyle/>
          <a:p>
            <a:r>
              <a:rPr lang="en-US" sz="3600" b="1" dirty="0" smtClean="0">
                <a:solidFill>
                  <a:srgbClr val="FFFF00"/>
                </a:solidFill>
              </a:rPr>
              <a:t>How do plants make food for themselves?</a:t>
            </a:r>
          </a:p>
          <a:p>
            <a:r>
              <a:rPr lang="en-US" sz="3600" b="1" dirty="0" smtClean="0"/>
              <a:t>Why do all organisms need some source of food?</a:t>
            </a:r>
          </a:p>
          <a:p>
            <a:r>
              <a:rPr lang="en-US" sz="3600" b="1" dirty="0" smtClean="0"/>
              <a:t>Why do we and most other organisms need oxygen?</a:t>
            </a:r>
          </a:p>
          <a:p>
            <a:endParaRPr lang="en-US" sz="3200" dirty="0" smtClean="0"/>
          </a:p>
        </p:txBody>
      </p:sp>
      <p:sp>
        <p:nvSpPr>
          <p:cNvPr id="2" name="Title 1"/>
          <p:cNvSpPr>
            <a:spLocks noGrp="1"/>
          </p:cNvSpPr>
          <p:nvPr>
            <p:ph type="title"/>
          </p:nvPr>
        </p:nvSpPr>
        <p:spPr>
          <a:xfrm>
            <a:off x="457200" y="704088"/>
            <a:ext cx="8229600" cy="896112"/>
          </a:xfrm>
        </p:spPr>
        <p:txBody>
          <a:bodyPr/>
          <a:lstStyle/>
          <a:p>
            <a:r>
              <a:rPr lang="en-US" dirty="0" smtClean="0"/>
              <a:t>Unit </a:t>
            </a:r>
            <a:r>
              <a:rPr lang="en-US" dirty="0" smtClean="0"/>
              <a:t>5: </a:t>
            </a:r>
            <a:r>
              <a:rPr lang="en-US" dirty="0" smtClean="0"/>
              <a:t>Guiding Questions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b="1" dirty="0"/>
              <a:t>SPI 3210.3.3 </a:t>
            </a:r>
            <a:r>
              <a:rPr lang="en-US" dirty="0"/>
              <a:t>Compare and contrast photosynthesis and cellular respiration in terms of energy transformation. </a:t>
            </a:r>
          </a:p>
          <a:p>
            <a:endParaRPr lang="en-US" sz="3600" dirty="0" smtClean="0"/>
          </a:p>
          <a:p>
            <a:r>
              <a:rPr lang="en-US" sz="3600" dirty="0" smtClean="0"/>
              <a:t>SWBAT express the process of photosynthesis in the form of a chemical equation</a:t>
            </a:r>
          </a:p>
          <a:p>
            <a:endParaRPr lang="en-US" sz="3600" dirty="0" smtClean="0"/>
          </a:p>
          <a:p>
            <a:r>
              <a:rPr lang="en-US" sz="3600" dirty="0" smtClean="0"/>
              <a:t>SWBAT identify the reactants and products of photosynthesis and describe how the plant acquires each reactant</a:t>
            </a:r>
          </a:p>
        </p:txBody>
      </p:sp>
      <p:sp>
        <p:nvSpPr>
          <p:cNvPr id="2" name="Title 1"/>
          <p:cNvSpPr>
            <a:spLocks noGrp="1"/>
          </p:cNvSpPr>
          <p:nvPr>
            <p:ph type="title"/>
          </p:nvPr>
        </p:nvSpPr>
        <p:spPr/>
        <p:txBody>
          <a:bodyPr/>
          <a:lstStyle/>
          <a:p>
            <a:r>
              <a:rPr lang="en-US" dirty="0" smtClean="0"/>
              <a:t>Today’s SPI &amp; Objectives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1405596"/>
          </a:xfrm>
        </p:spPr>
        <p:txBody>
          <a:bodyPr>
            <a:noAutofit/>
          </a:bodyPr>
          <a:lstStyle/>
          <a:p>
            <a:r>
              <a:rPr lang="en-US" sz="2400" b="1" dirty="0" smtClean="0"/>
              <a:t>Biology</a:t>
            </a:r>
          </a:p>
          <a:p>
            <a:r>
              <a:rPr lang="en-US" sz="2400" b="1" dirty="0" smtClean="0"/>
              <a:t>Unit </a:t>
            </a:r>
            <a:r>
              <a:rPr lang="en-US" sz="2400" b="1" dirty="0" smtClean="0"/>
              <a:t>5</a:t>
            </a:r>
            <a:endParaRPr lang="en-US" sz="2400" b="1" dirty="0" smtClean="0"/>
          </a:p>
        </p:txBody>
      </p:sp>
      <p:sp>
        <p:nvSpPr>
          <p:cNvPr id="2" name="Title 1"/>
          <p:cNvSpPr>
            <a:spLocks noGrp="1"/>
          </p:cNvSpPr>
          <p:nvPr>
            <p:ph type="ctrTitle"/>
          </p:nvPr>
        </p:nvSpPr>
        <p:spPr/>
        <p:txBody>
          <a:bodyPr/>
          <a:lstStyle/>
          <a:p>
            <a:r>
              <a:rPr lang="en-US" b="1" dirty="0" smtClean="0"/>
              <a:t>Photosynthesis </a:t>
            </a:r>
            <a:endParaRPr lang="en-US" b="1" dirty="0"/>
          </a:p>
        </p:txBody>
      </p:sp>
      <p:pic>
        <p:nvPicPr>
          <p:cNvPr id="1028" name="Picture 4" descr="http://t3.gstatic.com/images?q=tbn:ANd9GcR8sjcw_QDPlczrmfKzvECkAXmDxLUsMkUuD1C2MBVe6cGBSenxpgKzwOM">
            <a:hlinkClick r:id="rId2"/>
          </p:cNvPr>
          <p:cNvPicPr>
            <a:picLocks noChangeAspect="1" noChangeArrowheads="1"/>
          </p:cNvPicPr>
          <p:nvPr/>
        </p:nvPicPr>
        <p:blipFill>
          <a:blip r:embed="rId3"/>
          <a:srcRect/>
          <a:stretch>
            <a:fillRect/>
          </a:stretch>
        </p:blipFill>
        <p:spPr bwMode="auto">
          <a:xfrm>
            <a:off x="838200" y="3810000"/>
            <a:ext cx="2438400" cy="2355038"/>
          </a:xfrm>
          <a:prstGeom prst="rect">
            <a:avLst/>
          </a:prstGeom>
          <a:noFill/>
        </p:spPr>
      </p:pic>
      <p:pic>
        <p:nvPicPr>
          <p:cNvPr id="1030" name="Picture 6" descr="http://t1.gstatic.com/images?q=tbn:ANd9GcTSNPhdJx9Yq9jQJmSOOxKMU86BOdv2AX2ToW3tRTMVCRzJ-jGKSEWVb2c">
            <a:hlinkClick r:id="rId4"/>
          </p:cNvPr>
          <p:cNvPicPr>
            <a:picLocks noChangeAspect="1" noChangeArrowheads="1"/>
          </p:cNvPicPr>
          <p:nvPr/>
        </p:nvPicPr>
        <p:blipFill>
          <a:blip r:embed="rId5"/>
          <a:srcRect/>
          <a:stretch>
            <a:fillRect/>
          </a:stretch>
        </p:blipFill>
        <p:spPr bwMode="auto">
          <a:xfrm>
            <a:off x="6324600" y="3733800"/>
            <a:ext cx="1828800" cy="23259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Photosynthesis is the process plants use to produce food for themselves (Key Point 1)</a:t>
            </a:r>
          </a:p>
          <a:p>
            <a:r>
              <a:rPr lang="en-US" sz="3200" dirty="0" smtClean="0"/>
              <a:t>During photosynthesis, plants covert solar energy into chemical energy (Key Point 2/3)</a:t>
            </a:r>
          </a:p>
          <a:p>
            <a:r>
              <a:rPr lang="en-US" sz="3200" dirty="0" smtClean="0"/>
              <a:t>Photosynthesis occurs in the chloroplasts of plant cells (Key Point 4)</a:t>
            </a:r>
          </a:p>
          <a:p>
            <a:r>
              <a:rPr lang="en-US" sz="3200" dirty="0" smtClean="0"/>
              <a:t>Chlorophyll is the chemical in chloroplasts that absorbs the sunlight needed (Key Point 5)</a:t>
            </a:r>
            <a:endParaRPr lang="en-US" sz="3200" dirty="0"/>
          </a:p>
        </p:txBody>
      </p:sp>
      <p:sp>
        <p:nvSpPr>
          <p:cNvPr id="3" name="Title 2"/>
          <p:cNvSpPr>
            <a:spLocks noGrp="1"/>
          </p:cNvSpPr>
          <p:nvPr>
            <p:ph type="title"/>
          </p:nvPr>
        </p:nvSpPr>
        <p:spPr/>
        <p:txBody>
          <a:bodyPr/>
          <a:lstStyle/>
          <a:p>
            <a:r>
              <a:rPr smtClean="0"/>
              <a:t>Review</a:t>
            </a:r>
            <a:endParaRPr lang="en-US" dirty="0"/>
          </a:p>
        </p:txBody>
      </p:sp>
      <p:sp>
        <p:nvSpPr>
          <p:cNvPr id="4" name="WordArt 4"/>
          <p:cNvSpPr>
            <a:spLocks noChangeArrowheads="1" noChangeShapeType="1" noTextEdit="1"/>
          </p:cNvSpPr>
          <p:nvPr/>
        </p:nvSpPr>
        <p:spPr bwMode="auto">
          <a:xfrm>
            <a:off x="2743200" y="5562600"/>
            <a:ext cx="3810000" cy="1066800"/>
          </a:xfrm>
          <a:prstGeom prst="rect">
            <a:avLst/>
          </a:prstGeom>
        </p:spPr>
        <p:txBody>
          <a:bodyPr wrap="none" fromWordArt="1">
            <a:prstTxWarp prst="textPlain">
              <a:avLst>
                <a:gd name="adj" fmla="val 50000"/>
              </a:avLst>
            </a:prstTxWarp>
          </a:bodyPr>
          <a:lstStyle/>
          <a:p>
            <a:pPr algn="ctr"/>
            <a:r>
              <a:rPr lang="en-US" sz="3600" kern="10" dirty="0">
                <a:ln w="19050">
                  <a:solidFill>
                    <a:srgbClr val="00FF00"/>
                  </a:solidFill>
                  <a:round/>
                  <a:headEnd/>
                  <a:tailEnd/>
                </a:ln>
                <a:solidFill>
                  <a:srgbClr val="008000"/>
                </a:solidFill>
                <a:effectLst>
                  <a:outerShdw dist="35921" dir="2700000" algn="ctr" rotWithShape="0">
                    <a:srgbClr val="990000"/>
                  </a:outerShdw>
                </a:effectLst>
                <a:latin typeface="Impact"/>
              </a:rPr>
              <a:t>PHOTOSYNTHESIS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smtClean="0"/>
              <a:t>Photosynthesis is a chemical reaction</a:t>
            </a:r>
          </a:p>
          <a:p>
            <a:r>
              <a:rPr lang="en-US" sz="3000" dirty="0" smtClean="0"/>
              <a:t>In a chemical reaction, one set of substances (reactants) are converted into another set of substances (products)</a:t>
            </a:r>
          </a:p>
          <a:p>
            <a:r>
              <a:rPr lang="en-US" sz="3000" dirty="0" smtClean="0"/>
              <a:t>What is on the left side of the arrow in a chemical equation?</a:t>
            </a:r>
          </a:p>
          <a:p>
            <a:r>
              <a:rPr lang="en-US" sz="3000" dirty="0" smtClean="0"/>
              <a:t>What is on the right side of a chemical equation?</a:t>
            </a:r>
          </a:p>
          <a:p>
            <a:pPr algn="ctr">
              <a:buNone/>
            </a:pPr>
            <a:r>
              <a:rPr lang="en-US" sz="3000" dirty="0" smtClean="0"/>
              <a:t>Reactants </a:t>
            </a:r>
            <a:r>
              <a:rPr lang="en-US" sz="3000" dirty="0" smtClean="0">
                <a:sym typeface="Wingdings" pitchFamily="2" charset="2"/>
              </a:rPr>
              <a:t> Products</a:t>
            </a:r>
            <a:endParaRPr lang="en-US" sz="3000" dirty="0" smtClean="0"/>
          </a:p>
        </p:txBody>
      </p:sp>
      <p:sp>
        <p:nvSpPr>
          <p:cNvPr id="3" name="Title 2"/>
          <p:cNvSpPr>
            <a:spLocks noGrp="1"/>
          </p:cNvSpPr>
          <p:nvPr>
            <p:ph type="title"/>
          </p:nvPr>
        </p:nvSpPr>
        <p:spPr/>
        <p:txBody>
          <a:bodyPr/>
          <a:lstStyle/>
          <a:p>
            <a:r>
              <a:rPr smtClean="0"/>
              <a:t>Chemical Reactions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_sci_matter045"/>
          <p:cNvPicPr>
            <a:picLocks noChangeAspect="1" noChangeArrowheads="1"/>
          </p:cNvPicPr>
          <p:nvPr/>
        </p:nvPicPr>
        <p:blipFill>
          <a:blip r:embed="rId3"/>
          <a:srcRect r="16498" b="51724"/>
          <a:stretch>
            <a:fillRect/>
          </a:stretch>
        </p:blipFill>
        <p:spPr bwMode="auto">
          <a:xfrm>
            <a:off x="5105400" y="2362200"/>
            <a:ext cx="3048000" cy="2752725"/>
          </a:xfrm>
          <a:prstGeom prst="rect">
            <a:avLst/>
          </a:prstGeom>
          <a:noFill/>
          <a:ln w="9525">
            <a:noFill/>
            <a:miter lim="800000"/>
            <a:headEnd/>
            <a:tailEnd/>
          </a:ln>
        </p:spPr>
      </p:pic>
      <p:sp>
        <p:nvSpPr>
          <p:cNvPr id="29699" name="Rectangle 4"/>
          <p:cNvSpPr>
            <a:spLocks noGrp="1"/>
          </p:cNvSpPr>
          <p:nvPr>
            <p:ph type="title" idx="4294967295"/>
          </p:nvPr>
        </p:nvSpPr>
        <p:spPr/>
        <p:txBody>
          <a:bodyPr/>
          <a:lstStyle/>
          <a:p>
            <a:r>
              <a:rPr lang="en-US" dirty="0" smtClean="0"/>
              <a:t>Photosynthesis </a:t>
            </a:r>
            <a:r>
              <a:rPr lang="en-US" dirty="0"/>
              <a:t>Equation</a:t>
            </a:r>
          </a:p>
        </p:txBody>
      </p:sp>
      <p:sp>
        <p:nvSpPr>
          <p:cNvPr id="29700" name="Rectangle 5"/>
          <p:cNvSpPr>
            <a:spLocks noGrp="1"/>
          </p:cNvSpPr>
          <p:nvPr>
            <p:ph type="body" idx="4294967295"/>
          </p:nvPr>
        </p:nvSpPr>
        <p:spPr>
          <a:xfrm>
            <a:off x="76200" y="1600200"/>
            <a:ext cx="9144000" cy="762000"/>
          </a:xfrm>
        </p:spPr>
        <p:txBody>
          <a:bodyPr>
            <a:normAutofit/>
          </a:bodyPr>
          <a:lstStyle/>
          <a:p>
            <a:pPr marL="319088" indent="-319088" algn="ctr">
              <a:lnSpc>
                <a:spcPct val="90000"/>
              </a:lnSpc>
              <a:buFontTx/>
              <a:buNone/>
            </a:pPr>
            <a:r>
              <a:rPr lang="en-US" sz="3600" b="1" dirty="0" smtClean="0"/>
              <a:t>6 </a:t>
            </a:r>
            <a:r>
              <a:rPr lang="en-US" sz="3600" b="1" u="sng" dirty="0" smtClean="0">
                <a:solidFill>
                  <a:schemeClr val="tx2">
                    <a:lumMod val="75000"/>
                  </a:schemeClr>
                </a:solidFill>
              </a:rPr>
              <a:t>CO</a:t>
            </a:r>
            <a:r>
              <a:rPr lang="en-US" sz="3600" b="1" u="sng" baseline="-25000" dirty="0" smtClean="0">
                <a:solidFill>
                  <a:schemeClr val="tx2">
                    <a:lumMod val="75000"/>
                  </a:schemeClr>
                </a:solidFill>
              </a:rPr>
              <a:t>2</a:t>
            </a:r>
            <a:r>
              <a:rPr lang="en-US" sz="3600" b="1" baseline="-25000" dirty="0" smtClean="0"/>
              <a:t> </a:t>
            </a:r>
            <a:r>
              <a:rPr lang="en-US" sz="3600" b="1" dirty="0"/>
              <a:t>+ </a:t>
            </a:r>
            <a:r>
              <a:rPr lang="en-US" sz="3600" b="1" dirty="0" smtClean="0"/>
              <a:t>6 </a:t>
            </a:r>
            <a:r>
              <a:rPr lang="en-US" sz="3600" b="1" u="sng" dirty="0" smtClean="0">
                <a:solidFill>
                  <a:schemeClr val="tx2">
                    <a:lumMod val="75000"/>
                  </a:schemeClr>
                </a:solidFill>
              </a:rPr>
              <a:t>H</a:t>
            </a:r>
            <a:r>
              <a:rPr lang="en-US" sz="3600" b="1" u="sng" baseline="-25000" dirty="0" smtClean="0">
                <a:solidFill>
                  <a:schemeClr val="tx2">
                    <a:lumMod val="75000"/>
                  </a:schemeClr>
                </a:solidFill>
              </a:rPr>
              <a:t>2</a:t>
            </a:r>
            <a:r>
              <a:rPr lang="en-US" sz="3600" b="1" u="sng" dirty="0" smtClean="0">
                <a:solidFill>
                  <a:schemeClr val="tx2">
                    <a:lumMod val="75000"/>
                  </a:schemeClr>
                </a:solidFill>
              </a:rPr>
              <a:t>O</a:t>
            </a:r>
            <a:r>
              <a:rPr lang="en-US" sz="3600" b="1" dirty="0" smtClean="0"/>
              <a:t> </a:t>
            </a:r>
            <a:r>
              <a:rPr lang="en-US" sz="3600" b="1" dirty="0" smtClean="0">
                <a:sym typeface="Wingdings" pitchFamily="2" charset="2"/>
              </a:rPr>
              <a:t> </a:t>
            </a:r>
            <a:r>
              <a:rPr lang="en-US" sz="3600" b="1" dirty="0" smtClean="0"/>
              <a:t> </a:t>
            </a:r>
            <a:r>
              <a:rPr lang="en-US" sz="3600" b="1" u="sng" dirty="0">
                <a:solidFill>
                  <a:schemeClr val="tx2">
                    <a:lumMod val="75000"/>
                  </a:schemeClr>
                </a:solidFill>
              </a:rPr>
              <a:t>C</a:t>
            </a:r>
            <a:r>
              <a:rPr lang="en-US" sz="3600" b="1" u="sng" baseline="-25000" dirty="0">
                <a:solidFill>
                  <a:schemeClr val="tx2">
                    <a:lumMod val="75000"/>
                  </a:schemeClr>
                </a:solidFill>
              </a:rPr>
              <a:t>6</a:t>
            </a:r>
            <a:r>
              <a:rPr lang="en-US" sz="3600" b="1" u="sng" dirty="0">
                <a:solidFill>
                  <a:schemeClr val="tx2">
                    <a:lumMod val="75000"/>
                  </a:schemeClr>
                </a:solidFill>
              </a:rPr>
              <a:t>H</a:t>
            </a:r>
            <a:r>
              <a:rPr lang="en-US" sz="3600" b="1" u="sng" baseline="-25000" dirty="0">
                <a:solidFill>
                  <a:schemeClr val="tx2">
                    <a:lumMod val="75000"/>
                  </a:schemeClr>
                </a:solidFill>
              </a:rPr>
              <a:t>12</a:t>
            </a:r>
            <a:r>
              <a:rPr lang="en-US" sz="3600" b="1" u="sng" dirty="0">
                <a:solidFill>
                  <a:schemeClr val="tx2">
                    <a:lumMod val="75000"/>
                  </a:schemeClr>
                </a:solidFill>
              </a:rPr>
              <a:t>O</a:t>
            </a:r>
            <a:r>
              <a:rPr lang="en-US" sz="3600" b="1" u="sng" baseline="-25000" dirty="0">
                <a:solidFill>
                  <a:schemeClr val="tx2">
                    <a:lumMod val="75000"/>
                  </a:schemeClr>
                </a:solidFill>
              </a:rPr>
              <a:t>6</a:t>
            </a:r>
            <a:r>
              <a:rPr lang="en-US" sz="3600" b="1" dirty="0"/>
              <a:t> + </a:t>
            </a:r>
            <a:r>
              <a:rPr lang="en-US" sz="3600" b="1" dirty="0" smtClean="0"/>
              <a:t>6 </a:t>
            </a:r>
            <a:r>
              <a:rPr lang="en-US" sz="3600" b="1" u="sng" dirty="0" smtClean="0">
                <a:solidFill>
                  <a:schemeClr val="tx2">
                    <a:lumMod val="75000"/>
                  </a:schemeClr>
                </a:solidFill>
              </a:rPr>
              <a:t>O</a:t>
            </a:r>
            <a:r>
              <a:rPr lang="en-US" sz="3600" b="1" u="sng" baseline="-25000" dirty="0" smtClean="0">
                <a:solidFill>
                  <a:schemeClr val="tx2">
                    <a:lumMod val="75000"/>
                  </a:schemeClr>
                </a:solidFill>
              </a:rPr>
              <a:t>2</a:t>
            </a:r>
            <a:endParaRPr lang="en-US" sz="3600" u="sng" dirty="0">
              <a:solidFill>
                <a:schemeClr val="tx2">
                  <a:lumMod val="75000"/>
                </a:schemeClr>
              </a:solidFill>
            </a:endParaRPr>
          </a:p>
        </p:txBody>
      </p:sp>
      <p:pic>
        <p:nvPicPr>
          <p:cNvPr id="29701" name="Picture 6" descr="500px-Water_molecule_2"/>
          <p:cNvPicPr>
            <a:picLocks noChangeAspect="1" noChangeArrowheads="1"/>
          </p:cNvPicPr>
          <p:nvPr/>
        </p:nvPicPr>
        <p:blipFill>
          <a:blip r:embed="rId4" cstate="print"/>
          <a:srcRect/>
          <a:stretch>
            <a:fillRect/>
          </a:stretch>
        </p:blipFill>
        <p:spPr bwMode="auto">
          <a:xfrm>
            <a:off x="2895600" y="2362200"/>
            <a:ext cx="685800" cy="493713"/>
          </a:xfrm>
          <a:prstGeom prst="rect">
            <a:avLst/>
          </a:prstGeom>
          <a:noFill/>
          <a:ln w="9525">
            <a:noFill/>
            <a:miter lim="800000"/>
            <a:headEnd/>
            <a:tailEnd/>
          </a:ln>
        </p:spPr>
      </p:pic>
      <p:pic>
        <p:nvPicPr>
          <p:cNvPr id="29702" name="Picture 7" descr="Oxygen_Molecule_VdW"/>
          <p:cNvPicPr>
            <a:picLocks noChangeAspect="1" noChangeArrowheads="1"/>
          </p:cNvPicPr>
          <p:nvPr/>
        </p:nvPicPr>
        <p:blipFill>
          <a:blip r:embed="rId5" cstate="print"/>
          <a:srcRect/>
          <a:stretch>
            <a:fillRect/>
          </a:stretch>
        </p:blipFill>
        <p:spPr bwMode="auto">
          <a:xfrm>
            <a:off x="8153400" y="2179638"/>
            <a:ext cx="762000" cy="563562"/>
          </a:xfrm>
          <a:prstGeom prst="rect">
            <a:avLst/>
          </a:prstGeom>
          <a:noFill/>
          <a:ln w="9525">
            <a:noFill/>
            <a:miter lim="800000"/>
            <a:headEnd/>
            <a:tailEnd/>
          </a:ln>
        </p:spPr>
      </p:pic>
      <p:pic>
        <p:nvPicPr>
          <p:cNvPr id="29710" name="Picture 15" descr="carbon%20dioxide"/>
          <p:cNvPicPr>
            <a:picLocks noChangeAspect="1" noChangeArrowheads="1"/>
          </p:cNvPicPr>
          <p:nvPr/>
        </p:nvPicPr>
        <p:blipFill>
          <a:blip r:embed="rId6"/>
          <a:srcRect/>
          <a:stretch>
            <a:fillRect/>
          </a:stretch>
        </p:blipFill>
        <p:spPr bwMode="auto">
          <a:xfrm>
            <a:off x="1447800" y="3124200"/>
            <a:ext cx="1143000" cy="684213"/>
          </a:xfrm>
          <a:prstGeom prst="rect">
            <a:avLst/>
          </a:prstGeom>
          <a:noFill/>
          <a:ln w="9525">
            <a:noFill/>
            <a:miter lim="800000"/>
            <a:headEnd/>
            <a:tailEnd/>
          </a:ln>
        </p:spPr>
      </p:pic>
      <p:pic>
        <p:nvPicPr>
          <p:cNvPr id="29711" name="Picture 16" descr="carbon%20dioxide"/>
          <p:cNvPicPr>
            <a:picLocks noChangeAspect="1" noChangeArrowheads="1"/>
          </p:cNvPicPr>
          <p:nvPr/>
        </p:nvPicPr>
        <p:blipFill>
          <a:blip r:embed="rId6"/>
          <a:srcRect/>
          <a:stretch>
            <a:fillRect/>
          </a:stretch>
        </p:blipFill>
        <p:spPr bwMode="auto">
          <a:xfrm>
            <a:off x="1447800" y="4038600"/>
            <a:ext cx="1143000" cy="684213"/>
          </a:xfrm>
          <a:prstGeom prst="rect">
            <a:avLst/>
          </a:prstGeom>
          <a:noFill/>
          <a:ln w="9525">
            <a:noFill/>
            <a:miter lim="800000"/>
            <a:headEnd/>
            <a:tailEnd/>
          </a:ln>
        </p:spPr>
      </p:pic>
      <p:pic>
        <p:nvPicPr>
          <p:cNvPr id="29712" name="Picture 17" descr="carbon%20dioxide"/>
          <p:cNvPicPr>
            <a:picLocks noChangeAspect="1" noChangeArrowheads="1"/>
          </p:cNvPicPr>
          <p:nvPr/>
        </p:nvPicPr>
        <p:blipFill>
          <a:blip r:embed="rId6"/>
          <a:srcRect/>
          <a:stretch>
            <a:fillRect/>
          </a:stretch>
        </p:blipFill>
        <p:spPr bwMode="auto">
          <a:xfrm>
            <a:off x="457200" y="3657600"/>
            <a:ext cx="1143000" cy="684213"/>
          </a:xfrm>
          <a:prstGeom prst="rect">
            <a:avLst/>
          </a:prstGeom>
          <a:noFill/>
          <a:ln w="9525">
            <a:noFill/>
            <a:miter lim="800000"/>
            <a:headEnd/>
            <a:tailEnd/>
          </a:ln>
        </p:spPr>
      </p:pic>
      <p:pic>
        <p:nvPicPr>
          <p:cNvPr id="29713" name="Picture 18" descr="carbon%20dioxide"/>
          <p:cNvPicPr>
            <a:picLocks noChangeAspect="1" noChangeArrowheads="1"/>
          </p:cNvPicPr>
          <p:nvPr/>
        </p:nvPicPr>
        <p:blipFill>
          <a:blip r:embed="rId6"/>
          <a:srcRect/>
          <a:stretch>
            <a:fillRect/>
          </a:stretch>
        </p:blipFill>
        <p:spPr bwMode="auto">
          <a:xfrm>
            <a:off x="533400" y="4572000"/>
            <a:ext cx="1143000" cy="684213"/>
          </a:xfrm>
          <a:prstGeom prst="rect">
            <a:avLst/>
          </a:prstGeom>
          <a:noFill/>
          <a:ln w="9525">
            <a:noFill/>
            <a:miter lim="800000"/>
            <a:headEnd/>
            <a:tailEnd/>
          </a:ln>
        </p:spPr>
      </p:pic>
      <p:pic>
        <p:nvPicPr>
          <p:cNvPr id="29714" name="Picture 3" descr="carbon%20dioxide"/>
          <p:cNvPicPr>
            <a:picLocks noChangeAspect="1" noChangeArrowheads="1"/>
          </p:cNvPicPr>
          <p:nvPr/>
        </p:nvPicPr>
        <p:blipFill>
          <a:blip r:embed="rId6"/>
          <a:srcRect/>
          <a:stretch>
            <a:fillRect/>
          </a:stretch>
        </p:blipFill>
        <p:spPr bwMode="auto">
          <a:xfrm>
            <a:off x="457200" y="2667000"/>
            <a:ext cx="1143000" cy="684213"/>
          </a:xfrm>
          <a:prstGeom prst="rect">
            <a:avLst/>
          </a:prstGeom>
          <a:noFill/>
          <a:ln w="9525">
            <a:noFill/>
            <a:miter lim="800000"/>
            <a:headEnd/>
            <a:tailEnd/>
          </a:ln>
        </p:spPr>
      </p:pic>
      <p:pic>
        <p:nvPicPr>
          <p:cNvPr id="29715" name="Picture 19" descr="carbon%20dioxide"/>
          <p:cNvPicPr>
            <a:picLocks noChangeAspect="1" noChangeArrowheads="1"/>
          </p:cNvPicPr>
          <p:nvPr/>
        </p:nvPicPr>
        <p:blipFill>
          <a:blip r:embed="rId6"/>
          <a:srcRect/>
          <a:stretch>
            <a:fillRect/>
          </a:stretch>
        </p:blipFill>
        <p:spPr bwMode="auto">
          <a:xfrm>
            <a:off x="1447800" y="2286000"/>
            <a:ext cx="1143000" cy="684213"/>
          </a:xfrm>
          <a:prstGeom prst="rect">
            <a:avLst/>
          </a:prstGeom>
          <a:noFill/>
          <a:ln w="9525">
            <a:noFill/>
            <a:miter lim="800000"/>
            <a:headEnd/>
            <a:tailEnd/>
          </a:ln>
        </p:spPr>
      </p:pic>
      <p:pic>
        <p:nvPicPr>
          <p:cNvPr id="29716" name="Picture 20" descr="500px-Water_molecule_2"/>
          <p:cNvPicPr>
            <a:picLocks noChangeAspect="1" noChangeArrowheads="1"/>
          </p:cNvPicPr>
          <p:nvPr/>
        </p:nvPicPr>
        <p:blipFill>
          <a:blip r:embed="rId4" cstate="print"/>
          <a:srcRect/>
          <a:stretch>
            <a:fillRect/>
          </a:stretch>
        </p:blipFill>
        <p:spPr bwMode="auto">
          <a:xfrm>
            <a:off x="3429000" y="2895600"/>
            <a:ext cx="685800" cy="493712"/>
          </a:xfrm>
          <a:prstGeom prst="rect">
            <a:avLst/>
          </a:prstGeom>
          <a:noFill/>
          <a:ln w="9525">
            <a:noFill/>
            <a:miter lim="800000"/>
            <a:headEnd/>
            <a:tailEnd/>
          </a:ln>
        </p:spPr>
      </p:pic>
      <p:pic>
        <p:nvPicPr>
          <p:cNvPr id="29717" name="Picture 21" descr="500px-Water_molecule_2"/>
          <p:cNvPicPr>
            <a:picLocks noChangeAspect="1" noChangeArrowheads="1"/>
          </p:cNvPicPr>
          <p:nvPr/>
        </p:nvPicPr>
        <p:blipFill>
          <a:blip r:embed="rId4" cstate="print"/>
          <a:srcRect/>
          <a:stretch>
            <a:fillRect/>
          </a:stretch>
        </p:blipFill>
        <p:spPr bwMode="auto">
          <a:xfrm>
            <a:off x="2743200" y="3276600"/>
            <a:ext cx="685800" cy="493712"/>
          </a:xfrm>
          <a:prstGeom prst="rect">
            <a:avLst/>
          </a:prstGeom>
          <a:noFill/>
          <a:ln w="9525">
            <a:noFill/>
            <a:miter lim="800000"/>
            <a:headEnd/>
            <a:tailEnd/>
          </a:ln>
        </p:spPr>
      </p:pic>
      <p:pic>
        <p:nvPicPr>
          <p:cNvPr id="29718" name="Picture 22" descr="500px-Water_molecule_2"/>
          <p:cNvPicPr>
            <a:picLocks noChangeAspect="1" noChangeArrowheads="1"/>
          </p:cNvPicPr>
          <p:nvPr/>
        </p:nvPicPr>
        <p:blipFill>
          <a:blip r:embed="rId4" cstate="print"/>
          <a:srcRect/>
          <a:stretch>
            <a:fillRect/>
          </a:stretch>
        </p:blipFill>
        <p:spPr bwMode="auto">
          <a:xfrm>
            <a:off x="3352800" y="3733800"/>
            <a:ext cx="685800" cy="493713"/>
          </a:xfrm>
          <a:prstGeom prst="rect">
            <a:avLst/>
          </a:prstGeom>
          <a:noFill/>
          <a:ln w="9525">
            <a:noFill/>
            <a:miter lim="800000"/>
            <a:headEnd/>
            <a:tailEnd/>
          </a:ln>
        </p:spPr>
      </p:pic>
      <p:pic>
        <p:nvPicPr>
          <p:cNvPr id="29719" name="Picture 23" descr="500px-Water_molecule_2"/>
          <p:cNvPicPr>
            <a:picLocks noChangeAspect="1" noChangeArrowheads="1"/>
          </p:cNvPicPr>
          <p:nvPr/>
        </p:nvPicPr>
        <p:blipFill>
          <a:blip r:embed="rId4" cstate="print"/>
          <a:srcRect/>
          <a:stretch>
            <a:fillRect/>
          </a:stretch>
        </p:blipFill>
        <p:spPr bwMode="auto">
          <a:xfrm>
            <a:off x="2667000" y="4114800"/>
            <a:ext cx="685800" cy="493712"/>
          </a:xfrm>
          <a:prstGeom prst="rect">
            <a:avLst/>
          </a:prstGeom>
          <a:noFill/>
          <a:ln w="9525">
            <a:noFill/>
            <a:miter lim="800000"/>
            <a:headEnd/>
            <a:tailEnd/>
          </a:ln>
        </p:spPr>
      </p:pic>
      <p:pic>
        <p:nvPicPr>
          <p:cNvPr id="29720" name="Picture 24" descr="500px-Water_molecule_2"/>
          <p:cNvPicPr>
            <a:picLocks noChangeAspect="1" noChangeArrowheads="1"/>
          </p:cNvPicPr>
          <p:nvPr/>
        </p:nvPicPr>
        <p:blipFill>
          <a:blip r:embed="rId4" cstate="print"/>
          <a:srcRect/>
          <a:stretch>
            <a:fillRect/>
          </a:stretch>
        </p:blipFill>
        <p:spPr bwMode="auto">
          <a:xfrm>
            <a:off x="3505200" y="4495800"/>
            <a:ext cx="685800" cy="493712"/>
          </a:xfrm>
          <a:prstGeom prst="rect">
            <a:avLst/>
          </a:prstGeom>
          <a:noFill/>
          <a:ln w="9525">
            <a:noFill/>
            <a:miter lim="800000"/>
            <a:headEnd/>
            <a:tailEnd/>
          </a:ln>
        </p:spPr>
      </p:pic>
      <p:pic>
        <p:nvPicPr>
          <p:cNvPr id="29721" name="Picture 31" descr="Oxygen_Molecule_VdW"/>
          <p:cNvPicPr>
            <a:picLocks noChangeAspect="1" noChangeArrowheads="1"/>
          </p:cNvPicPr>
          <p:nvPr/>
        </p:nvPicPr>
        <p:blipFill>
          <a:blip r:embed="rId5" cstate="print"/>
          <a:srcRect/>
          <a:stretch>
            <a:fillRect/>
          </a:stretch>
        </p:blipFill>
        <p:spPr bwMode="auto">
          <a:xfrm>
            <a:off x="8153400" y="2743200"/>
            <a:ext cx="762000" cy="563563"/>
          </a:xfrm>
          <a:prstGeom prst="rect">
            <a:avLst/>
          </a:prstGeom>
          <a:noFill/>
          <a:ln w="9525">
            <a:noFill/>
            <a:miter lim="800000"/>
            <a:headEnd/>
            <a:tailEnd/>
          </a:ln>
        </p:spPr>
      </p:pic>
      <p:pic>
        <p:nvPicPr>
          <p:cNvPr id="29722" name="Picture 32" descr="Oxygen_Molecule_VdW"/>
          <p:cNvPicPr>
            <a:picLocks noChangeAspect="1" noChangeArrowheads="1"/>
          </p:cNvPicPr>
          <p:nvPr/>
        </p:nvPicPr>
        <p:blipFill>
          <a:blip r:embed="rId5" cstate="print"/>
          <a:srcRect/>
          <a:stretch>
            <a:fillRect/>
          </a:stretch>
        </p:blipFill>
        <p:spPr bwMode="auto">
          <a:xfrm>
            <a:off x="8153400" y="3276600"/>
            <a:ext cx="762000" cy="563563"/>
          </a:xfrm>
          <a:prstGeom prst="rect">
            <a:avLst/>
          </a:prstGeom>
          <a:noFill/>
          <a:ln w="9525">
            <a:noFill/>
            <a:miter lim="800000"/>
            <a:headEnd/>
            <a:tailEnd/>
          </a:ln>
        </p:spPr>
      </p:pic>
      <p:pic>
        <p:nvPicPr>
          <p:cNvPr id="29723" name="Picture 33" descr="Oxygen_Molecule_VdW"/>
          <p:cNvPicPr>
            <a:picLocks noChangeAspect="1" noChangeArrowheads="1"/>
          </p:cNvPicPr>
          <p:nvPr/>
        </p:nvPicPr>
        <p:blipFill>
          <a:blip r:embed="rId5" cstate="print"/>
          <a:srcRect/>
          <a:stretch>
            <a:fillRect/>
          </a:stretch>
        </p:blipFill>
        <p:spPr bwMode="auto">
          <a:xfrm>
            <a:off x="8153400" y="3810000"/>
            <a:ext cx="762000" cy="563563"/>
          </a:xfrm>
          <a:prstGeom prst="rect">
            <a:avLst/>
          </a:prstGeom>
          <a:noFill/>
          <a:ln w="9525">
            <a:noFill/>
            <a:miter lim="800000"/>
            <a:headEnd/>
            <a:tailEnd/>
          </a:ln>
        </p:spPr>
      </p:pic>
      <p:pic>
        <p:nvPicPr>
          <p:cNvPr id="29724" name="Picture 34" descr="Oxygen_Molecule_VdW"/>
          <p:cNvPicPr>
            <a:picLocks noChangeAspect="1" noChangeArrowheads="1"/>
          </p:cNvPicPr>
          <p:nvPr/>
        </p:nvPicPr>
        <p:blipFill>
          <a:blip r:embed="rId5" cstate="print"/>
          <a:srcRect/>
          <a:stretch>
            <a:fillRect/>
          </a:stretch>
        </p:blipFill>
        <p:spPr bwMode="auto">
          <a:xfrm>
            <a:off x="8153400" y="4343400"/>
            <a:ext cx="762000" cy="563563"/>
          </a:xfrm>
          <a:prstGeom prst="rect">
            <a:avLst/>
          </a:prstGeom>
          <a:noFill/>
          <a:ln w="9525">
            <a:noFill/>
            <a:miter lim="800000"/>
            <a:headEnd/>
            <a:tailEnd/>
          </a:ln>
        </p:spPr>
      </p:pic>
      <p:pic>
        <p:nvPicPr>
          <p:cNvPr id="29725" name="Picture 35" descr="Oxygen_Molecule_VdW"/>
          <p:cNvPicPr>
            <a:picLocks noChangeAspect="1" noChangeArrowheads="1"/>
          </p:cNvPicPr>
          <p:nvPr/>
        </p:nvPicPr>
        <p:blipFill>
          <a:blip r:embed="rId5" cstate="print"/>
          <a:srcRect/>
          <a:stretch>
            <a:fillRect/>
          </a:stretch>
        </p:blipFill>
        <p:spPr bwMode="auto">
          <a:xfrm>
            <a:off x="8153400" y="4876800"/>
            <a:ext cx="762000" cy="563563"/>
          </a:xfrm>
          <a:prstGeom prst="rect">
            <a:avLst/>
          </a:prstGeom>
          <a:noFill/>
          <a:ln w="9525">
            <a:noFill/>
            <a:miter lim="800000"/>
            <a:headEnd/>
            <a:tailEnd/>
          </a:ln>
        </p:spPr>
      </p:pic>
      <p:sp>
        <p:nvSpPr>
          <p:cNvPr id="348196" name="Text Box 36"/>
          <p:cNvSpPr txBox="1">
            <a:spLocks noChangeArrowheads="1"/>
          </p:cNvSpPr>
          <p:nvPr/>
        </p:nvSpPr>
        <p:spPr bwMode="auto">
          <a:xfrm>
            <a:off x="762000" y="6186488"/>
            <a:ext cx="3352800" cy="641350"/>
          </a:xfrm>
          <a:prstGeom prst="rect">
            <a:avLst/>
          </a:prstGeom>
          <a:noFill/>
          <a:ln w="9525">
            <a:noFill/>
            <a:miter lim="800000"/>
            <a:headEnd/>
            <a:tailEnd/>
          </a:ln>
        </p:spPr>
        <p:txBody>
          <a:bodyPr>
            <a:spAutoFit/>
          </a:bodyPr>
          <a:lstStyle/>
          <a:p>
            <a:pPr algn="ctr" eaLnBrk="1" hangingPunct="1">
              <a:spcBef>
                <a:spcPct val="50000"/>
              </a:spcBef>
            </a:pPr>
            <a:r>
              <a:rPr lang="en-US" sz="3600" b="1" dirty="0">
                <a:latin typeface="Tw Cen MT" pitchFamily="34" charset="0"/>
                <a:ea typeface="ＭＳ Ｐゴシック" pitchFamily="-108" charset="-128"/>
              </a:rPr>
              <a:t>REACTANTS</a:t>
            </a:r>
            <a:endParaRPr lang="en-US" sz="2800" dirty="0">
              <a:latin typeface="Arial" charset="0"/>
              <a:ea typeface="ＭＳ Ｐゴシック" pitchFamily="-108" charset="-128"/>
            </a:endParaRPr>
          </a:p>
        </p:txBody>
      </p:sp>
      <p:sp>
        <p:nvSpPr>
          <p:cNvPr id="348197" name="Text Box 37"/>
          <p:cNvSpPr txBox="1">
            <a:spLocks noChangeArrowheads="1"/>
          </p:cNvSpPr>
          <p:nvPr/>
        </p:nvSpPr>
        <p:spPr bwMode="auto">
          <a:xfrm>
            <a:off x="5410200" y="6186488"/>
            <a:ext cx="3352800" cy="641350"/>
          </a:xfrm>
          <a:prstGeom prst="rect">
            <a:avLst/>
          </a:prstGeom>
          <a:noFill/>
          <a:ln w="9525">
            <a:noFill/>
            <a:miter lim="800000"/>
            <a:headEnd/>
            <a:tailEnd/>
          </a:ln>
        </p:spPr>
        <p:txBody>
          <a:bodyPr>
            <a:spAutoFit/>
          </a:bodyPr>
          <a:lstStyle/>
          <a:p>
            <a:pPr algn="ctr" eaLnBrk="1" hangingPunct="1">
              <a:spcBef>
                <a:spcPct val="50000"/>
              </a:spcBef>
            </a:pPr>
            <a:r>
              <a:rPr lang="en-US" sz="3600" b="1">
                <a:latin typeface="Tw Cen MT" pitchFamily="34" charset="0"/>
                <a:ea typeface="ＭＳ Ｐゴシック" pitchFamily="-108" charset="-128"/>
              </a:rPr>
              <a:t>PRODUCTS</a:t>
            </a:r>
            <a:endParaRPr lang="en-US" sz="2800">
              <a:latin typeface="Arial" charset="0"/>
              <a:ea typeface="ＭＳ Ｐゴシック" pitchFamily="-108" charset="-128"/>
            </a:endParaRPr>
          </a:p>
        </p:txBody>
      </p:sp>
      <p:sp>
        <p:nvSpPr>
          <p:cNvPr id="348199" name="AutoShape 39"/>
          <p:cNvSpPr>
            <a:spLocks/>
          </p:cNvSpPr>
          <p:nvPr/>
        </p:nvSpPr>
        <p:spPr bwMode="auto">
          <a:xfrm rot="-5400000">
            <a:off x="2076450" y="4095750"/>
            <a:ext cx="571500" cy="3657600"/>
          </a:xfrm>
          <a:prstGeom prst="leftBrace">
            <a:avLst>
              <a:gd name="adj1" fmla="val 53333"/>
              <a:gd name="adj2" fmla="val 50000"/>
            </a:avLst>
          </a:prstGeom>
          <a:noFill/>
          <a:ln w="50800">
            <a:solidFill>
              <a:schemeClr val="tx1"/>
            </a:solidFill>
            <a:round/>
            <a:headEnd/>
            <a:tailEnd/>
          </a:ln>
        </p:spPr>
        <p:txBody>
          <a:bodyPr vert="eaVert" wrap="none" anchor="ctr"/>
          <a:lstStyle/>
          <a:p>
            <a:pPr algn="ctr" eaLnBrk="1" hangingPunct="1"/>
            <a:endParaRPr lang="en-US">
              <a:latin typeface="Arial" charset="0"/>
              <a:ea typeface="ＭＳ Ｐゴシック" pitchFamily="-108" charset="-128"/>
            </a:endParaRPr>
          </a:p>
        </p:txBody>
      </p:sp>
      <p:sp>
        <p:nvSpPr>
          <p:cNvPr id="34" name="AutoShape 39"/>
          <p:cNvSpPr>
            <a:spLocks/>
          </p:cNvSpPr>
          <p:nvPr/>
        </p:nvSpPr>
        <p:spPr bwMode="auto">
          <a:xfrm rot="-5400000">
            <a:off x="6953250" y="4262438"/>
            <a:ext cx="571500" cy="3657600"/>
          </a:xfrm>
          <a:prstGeom prst="leftBrace">
            <a:avLst>
              <a:gd name="adj1" fmla="val 53333"/>
              <a:gd name="adj2" fmla="val 50000"/>
            </a:avLst>
          </a:prstGeom>
          <a:noFill/>
          <a:ln w="50800">
            <a:solidFill>
              <a:schemeClr val="tx1"/>
            </a:solidFill>
            <a:round/>
            <a:headEnd/>
            <a:tailEnd/>
          </a:ln>
        </p:spPr>
        <p:txBody>
          <a:bodyPr vert="eaVert" wrap="none" anchor="ctr"/>
          <a:lstStyle/>
          <a:p>
            <a:pPr algn="ctr" eaLnBrk="1" hangingPunct="1"/>
            <a:endParaRPr lang="en-US">
              <a:latin typeface="Arial" charset="0"/>
              <a:ea typeface="ＭＳ Ｐゴシック" pitchFamily="-10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calcmode="lin" valueType="num">
                                      <p:cBhvr additive="base">
                                        <p:cTn id="7" dur="500" fill="hold"/>
                                        <p:tgtEl>
                                          <p:spTgt spid="297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48199"/>
                                        </p:tgtEl>
                                        <p:attrNameLst>
                                          <p:attrName>style.visibility</p:attrName>
                                        </p:attrNameLst>
                                      </p:cBhvr>
                                      <p:to>
                                        <p:strVal val="visible"/>
                                      </p:to>
                                    </p:set>
                                    <p:anim to="" calcmode="lin" valueType="num">
                                      <p:cBhvr>
                                        <p:cTn id="13" dur="1" fill="hold"/>
                                        <p:tgtEl>
                                          <p:spTgt spid="348199"/>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48196"/>
                                        </p:tgtEl>
                                        <p:attrNameLst>
                                          <p:attrName>style.visibility</p:attrName>
                                        </p:attrNameLst>
                                      </p:cBhvr>
                                      <p:to>
                                        <p:strVal val="visible"/>
                                      </p:to>
                                    </p:set>
                                    <p:anim to="" calcmode="lin" valueType="num">
                                      <p:cBhvr>
                                        <p:cTn id="16" dur="1" fill="hold"/>
                                        <p:tgtEl>
                                          <p:spTgt spid="348196"/>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to="" calcmode="lin" valueType="num">
                                      <p:cBhvr>
                                        <p:cTn id="21" dur="1" fill="hold"/>
                                        <p:tgtEl>
                                          <p:spTgt spid="34"/>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48197"/>
                                        </p:tgtEl>
                                        <p:attrNameLst>
                                          <p:attrName>style.visibility</p:attrName>
                                        </p:attrNameLst>
                                      </p:cBhvr>
                                      <p:to>
                                        <p:strVal val="visible"/>
                                      </p:to>
                                    </p:set>
                                    <p:anim to="" calcmode="lin" valueType="num">
                                      <p:cBhvr>
                                        <p:cTn id="24" dur="1" fill="hold"/>
                                        <p:tgtEl>
                                          <p:spTgt spid="3481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6" grpId="0"/>
      <p:bldP spid="348197" grpId="0"/>
      <p:bldP spid="348199" grpId="0" animBg="1"/>
      <p:bldP spid="3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911</Words>
  <Application>Microsoft Office PowerPoint</Application>
  <PresentationFormat>On-screen Show (4:3)</PresentationFormat>
  <Paragraphs>126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Catalyst #3: January 12th, 2014</vt:lpstr>
      <vt:lpstr>Agenda</vt:lpstr>
      <vt:lpstr>Announcements </vt:lpstr>
      <vt:lpstr>Unit 5: Guiding Questions</vt:lpstr>
      <vt:lpstr>Today’s SPI &amp; Objectives</vt:lpstr>
      <vt:lpstr>Photosynthesis </vt:lpstr>
      <vt:lpstr>Review</vt:lpstr>
      <vt:lpstr>Chemical Reactions</vt:lpstr>
      <vt:lpstr>Photosynthesis Equation</vt:lpstr>
      <vt:lpstr>Reactants</vt:lpstr>
      <vt:lpstr>Reactants</vt:lpstr>
      <vt:lpstr>Catalyst</vt:lpstr>
      <vt:lpstr>Products</vt:lpstr>
      <vt:lpstr>Products</vt:lpstr>
      <vt:lpstr>CFU 1</vt:lpstr>
      <vt:lpstr>CFU 2</vt:lpstr>
      <vt:lpstr>CFU 3</vt:lpstr>
      <vt:lpstr>CFU 4</vt:lpstr>
      <vt:lpstr>PowerPoint Presentation</vt:lpstr>
      <vt:lpstr>Photosynthesis Equation Steps </vt:lpstr>
      <vt:lpstr>Challenge Questions</vt:lpstr>
      <vt:lpstr>Exit Ticket </vt:lpstr>
    </vt:vector>
  </TitlesOfParts>
  <Company>MCS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(5 minutes)</dc:title>
  <dc:creator>Student128</dc:creator>
  <cp:lastModifiedBy>Unistar</cp:lastModifiedBy>
  <cp:revision>36</cp:revision>
  <dcterms:created xsi:type="dcterms:W3CDTF">2011-10-17T15:39:35Z</dcterms:created>
  <dcterms:modified xsi:type="dcterms:W3CDTF">2015-01-09T21:25:50Z</dcterms:modified>
</cp:coreProperties>
</file>