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9" r:id="rId12"/>
    <p:sldId id="271" r:id="rId13"/>
    <p:sldId id="266" r:id="rId14"/>
    <p:sldId id="273" r:id="rId15"/>
    <p:sldId id="274" r:id="rId16"/>
    <p:sldId id="267" r:id="rId17"/>
    <p:sldId id="275" r:id="rId18"/>
    <p:sldId id="268" r:id="rId19"/>
    <p:sldId id="272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EE30-C34F-49BD-A4AB-C6799D47F44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3061EF-A111-4DAE-81A1-08C2E4EE2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westminster.edu/staff/boylanhm/SuSIM/sun%20pic.gif&amp;imgrefurl=http://www.westminster.edu/staff/boylanhm/SuSIM/Lessonsandactivities.html&amp;usg=__dM5VvQwybIB4vc9geUpdp7i9w0c=&amp;h=304&amp;w=315&amp;sz=10&amp;hl=en&amp;start=10&amp;zoom=1&amp;tbnid=RcYLnyZ2MVFYfM:&amp;tbnh=113&amp;tbnw=117&amp;ei=fYGbTonwLsqutwfpk73xAw&amp;prev=/search?q=sun&amp;um=1&amp;hl=en&amp;sa=N&amp;tbm=isch&amp;um=1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kalaalog.com/wp-content/uploads/2007/08/plant-big.png&amp;imgrefurl=http://kalaalog.com/2007/08/19/plant-free-clipart/&amp;usg=__XFYVShcSZMsb5al23K_0nG1Yt-o=&amp;h=507&amp;w=400&amp;sz=50&amp;hl=en&amp;start=18&amp;zoom=1&amp;tbnid=9ks571sRPQiovM:&amp;tbnh=131&amp;tbnw=103&amp;ei=k4GbToOMFIm8tgfy_umACg&amp;prev=/search?q=plant&amp;um=1&amp;hl=en&amp;sa=N&amp;tbm=isch&amp;um=1&amp;itbs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5943600"/>
            <a:ext cx="8001000" cy="762000"/>
          </a:xfrm>
        </p:spPr>
        <p:txBody>
          <a:bodyPr/>
          <a:lstStyle/>
          <a:p>
            <a:pPr lvl="0"/>
            <a:r>
              <a:rPr lang="en-US" sz="1800" dirty="0" smtClean="0"/>
              <a:t>1. Which </a:t>
            </a:r>
            <a:r>
              <a:rPr lang="en-US" sz="1800" dirty="0"/>
              <a:t>of the following is the correct balanced equation for photosynthesis?</a:t>
            </a:r>
          </a:p>
          <a:p>
            <a:pPr lvl="0"/>
            <a:r>
              <a:rPr lang="en-US" sz="1800" dirty="0" smtClean="0"/>
              <a:t>a. 6 </a:t>
            </a:r>
            <a:r>
              <a:rPr lang="en-US" sz="1800" dirty="0"/>
              <a:t>O</a:t>
            </a:r>
            <a:r>
              <a:rPr lang="en-US" sz="1800" baseline="-25000" dirty="0"/>
              <a:t>2</a:t>
            </a:r>
            <a:r>
              <a:rPr lang="en-US" sz="1800" dirty="0"/>
              <a:t> + C</a:t>
            </a:r>
            <a:r>
              <a:rPr lang="en-US" sz="1800" baseline="-25000" dirty="0"/>
              <a:t>6</a:t>
            </a:r>
            <a:r>
              <a:rPr lang="en-US" sz="1800" dirty="0"/>
              <a:t>H</a:t>
            </a:r>
            <a:r>
              <a:rPr lang="en-US" sz="1800" baseline="-25000" dirty="0"/>
              <a:t>12</a:t>
            </a:r>
            <a:r>
              <a:rPr lang="en-US" sz="1800" dirty="0"/>
              <a:t>O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6 CO</a:t>
            </a:r>
            <a:r>
              <a:rPr lang="en-US" sz="1800" baseline="-25000" dirty="0"/>
              <a:t>2</a:t>
            </a:r>
            <a:r>
              <a:rPr lang="en-US" sz="1800" dirty="0"/>
              <a:t> + 6 H</a:t>
            </a:r>
            <a:r>
              <a:rPr lang="en-US" sz="1800" baseline="-25000" dirty="0"/>
              <a:t>2</a:t>
            </a:r>
            <a:r>
              <a:rPr lang="en-US" sz="1800" dirty="0"/>
              <a:t>O</a:t>
            </a:r>
          </a:p>
          <a:p>
            <a:pPr lvl="0"/>
            <a:r>
              <a:rPr lang="en-US" sz="1800" dirty="0" smtClean="0"/>
              <a:t>b. 6 </a:t>
            </a:r>
            <a:r>
              <a:rPr lang="en-US" sz="1800" dirty="0"/>
              <a:t>CO</a:t>
            </a:r>
            <a:r>
              <a:rPr lang="en-US" sz="1800" baseline="-25000" dirty="0"/>
              <a:t>2</a:t>
            </a:r>
            <a:r>
              <a:rPr lang="en-US" sz="1800" dirty="0"/>
              <a:t> + C</a:t>
            </a:r>
            <a:r>
              <a:rPr lang="en-US" sz="1800" baseline="-25000" dirty="0"/>
              <a:t>6</a:t>
            </a:r>
            <a:r>
              <a:rPr lang="en-US" sz="1800" dirty="0"/>
              <a:t>H</a:t>
            </a:r>
            <a:r>
              <a:rPr lang="en-US" sz="1800" baseline="-25000" dirty="0"/>
              <a:t>12</a:t>
            </a:r>
            <a:r>
              <a:rPr lang="en-US" sz="1800" dirty="0"/>
              <a:t>O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6 O</a:t>
            </a:r>
            <a:r>
              <a:rPr lang="en-US" sz="1800" baseline="-25000" dirty="0"/>
              <a:t>2</a:t>
            </a:r>
            <a:r>
              <a:rPr lang="en-US" sz="1800" dirty="0"/>
              <a:t> + 6 H</a:t>
            </a:r>
            <a:r>
              <a:rPr lang="en-US" sz="1800" baseline="-25000" dirty="0"/>
              <a:t>2</a:t>
            </a:r>
            <a:r>
              <a:rPr lang="en-US" sz="1800" dirty="0"/>
              <a:t>O</a:t>
            </a:r>
          </a:p>
          <a:p>
            <a:pPr lvl="0"/>
            <a:r>
              <a:rPr lang="en-US" sz="1800" dirty="0" smtClean="0"/>
              <a:t>c.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+ H</a:t>
            </a:r>
            <a:r>
              <a:rPr lang="en-US" sz="1800" baseline="-25000" dirty="0"/>
              <a:t>2</a:t>
            </a:r>
            <a:r>
              <a:rPr lang="en-US" sz="1800" dirty="0"/>
              <a:t>O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6 C</a:t>
            </a:r>
            <a:r>
              <a:rPr lang="en-US" sz="1800" baseline="-25000" dirty="0"/>
              <a:t>6</a:t>
            </a:r>
            <a:r>
              <a:rPr lang="en-US" sz="1800" dirty="0"/>
              <a:t>H</a:t>
            </a:r>
            <a:r>
              <a:rPr lang="en-US" sz="1800" baseline="-25000" dirty="0"/>
              <a:t>12</a:t>
            </a:r>
            <a:r>
              <a:rPr lang="en-US" sz="1800" dirty="0"/>
              <a:t>O</a:t>
            </a:r>
            <a:r>
              <a:rPr lang="en-US" sz="1800" baseline="-25000" dirty="0"/>
              <a:t>6</a:t>
            </a:r>
            <a:r>
              <a:rPr lang="en-US" sz="1800" dirty="0"/>
              <a:t> + O</a:t>
            </a:r>
            <a:r>
              <a:rPr lang="en-US" sz="1800" baseline="-25000" dirty="0"/>
              <a:t>2</a:t>
            </a:r>
            <a:endParaRPr lang="en-US" sz="1800" dirty="0"/>
          </a:p>
          <a:p>
            <a:pPr lvl="0"/>
            <a:r>
              <a:rPr lang="en-US" sz="1800" dirty="0" smtClean="0"/>
              <a:t>d. 6 </a:t>
            </a:r>
            <a:r>
              <a:rPr lang="en-US" sz="1800" dirty="0"/>
              <a:t>CO</a:t>
            </a:r>
            <a:r>
              <a:rPr lang="en-US" sz="1800" baseline="-25000" dirty="0"/>
              <a:t>2</a:t>
            </a:r>
            <a:r>
              <a:rPr lang="en-US" sz="1800" dirty="0"/>
              <a:t> + 6 H</a:t>
            </a:r>
            <a:r>
              <a:rPr lang="en-US" sz="1800" baseline="-25000" dirty="0"/>
              <a:t>2</a:t>
            </a:r>
            <a:r>
              <a:rPr lang="en-US" sz="1800" dirty="0"/>
              <a:t>O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C</a:t>
            </a:r>
            <a:r>
              <a:rPr lang="en-US" sz="1800" baseline="-25000" dirty="0"/>
              <a:t>6</a:t>
            </a:r>
            <a:r>
              <a:rPr lang="en-US" sz="1800" dirty="0"/>
              <a:t>H</a:t>
            </a:r>
            <a:r>
              <a:rPr lang="en-US" sz="1800" baseline="-25000" dirty="0"/>
              <a:t>12</a:t>
            </a:r>
            <a:r>
              <a:rPr lang="en-US" sz="1800" dirty="0"/>
              <a:t>O</a:t>
            </a:r>
            <a:r>
              <a:rPr lang="en-US" sz="1800" baseline="-25000" dirty="0"/>
              <a:t>6</a:t>
            </a:r>
            <a:r>
              <a:rPr lang="en-US" sz="1800" dirty="0"/>
              <a:t> + 6 O</a:t>
            </a:r>
            <a:r>
              <a:rPr lang="en-US" sz="1800" baseline="-25000" dirty="0"/>
              <a:t>2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2. Which </a:t>
            </a:r>
            <a:r>
              <a:rPr lang="en-US" sz="1800" dirty="0"/>
              <a:t>equation best summarizes the process of photosynthesis? </a:t>
            </a:r>
          </a:p>
          <a:p>
            <a:r>
              <a:rPr lang="en-US" sz="1800" dirty="0"/>
              <a:t>a. water + carbon dioxide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sugars + oxygen</a:t>
            </a:r>
          </a:p>
          <a:p>
            <a:r>
              <a:rPr lang="en-US" sz="1800" dirty="0"/>
              <a:t>b. sugars + oxygen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water + carbon </a:t>
            </a:r>
          </a:p>
          <a:p>
            <a:r>
              <a:rPr lang="en-US" sz="1800" dirty="0"/>
              <a:t>c. oxygen + carbon dioxide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sugars + oxygen </a:t>
            </a:r>
          </a:p>
          <a:p>
            <a:r>
              <a:rPr lang="en-US" sz="1800" dirty="0"/>
              <a:t>d. water + carbon dioxide </a:t>
            </a:r>
            <a:r>
              <a:rPr lang="en-US" sz="1800" dirty="0">
                <a:sym typeface="Wingdings"/>
              </a:rPr>
              <a:t></a:t>
            </a:r>
            <a:r>
              <a:rPr lang="en-US" sz="1800" dirty="0"/>
              <a:t> oxygen + carbon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3. If </a:t>
            </a:r>
            <a:r>
              <a:rPr lang="en-US" sz="1800" dirty="0"/>
              <a:t>the </a:t>
            </a:r>
            <a:r>
              <a:rPr lang="en-US" sz="1800" u="sng" dirty="0"/>
              <a:t>number of plants</a:t>
            </a:r>
            <a:r>
              <a:rPr lang="en-US" sz="1800" dirty="0"/>
              <a:t> in the ecosystem decreased significantly, how would the levels of carbon dioxide and oxygen </a:t>
            </a:r>
            <a:r>
              <a:rPr lang="en-US" sz="1800" u="sng" dirty="0"/>
              <a:t>most likely</a:t>
            </a:r>
            <a:r>
              <a:rPr lang="en-US" sz="1800" dirty="0"/>
              <a:t> be affected? </a:t>
            </a:r>
          </a:p>
          <a:p>
            <a:r>
              <a:rPr lang="en-US" sz="1800" dirty="0"/>
              <a:t>A. Carbon dioxide would increase and oxygen would decrease. </a:t>
            </a:r>
          </a:p>
          <a:p>
            <a:r>
              <a:rPr lang="en-US" sz="1800" dirty="0"/>
              <a:t>B. Carbon dioxide would decrease and oxygen would increase.</a:t>
            </a:r>
          </a:p>
          <a:p>
            <a:r>
              <a:rPr lang="en-US" sz="1800" dirty="0"/>
              <a:t>C. Carbon dioxide and oxygen would both decrease.  </a:t>
            </a:r>
          </a:p>
          <a:p>
            <a:r>
              <a:rPr lang="en-US" sz="1800" dirty="0"/>
              <a:t>D. Carbon dioxide and oxygen would both increase.</a:t>
            </a:r>
          </a:p>
          <a:p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229600" cy="1143000"/>
          </a:xfrm>
        </p:spPr>
        <p:txBody>
          <a:bodyPr/>
          <a:lstStyle/>
          <a:p>
            <a:r>
              <a:rPr lang="en-US" b="1" dirty="0" smtClean="0"/>
              <a:t>Catalyst #4: January 13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2015</a:t>
            </a:r>
            <a:endParaRPr lang="en-US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Location of Light-Dependent Phase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7076"/>
            <a:ext cx="7772400" cy="449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400" b="1" dirty="0" smtClean="0"/>
              <a:t>Key Point 2:</a:t>
            </a:r>
            <a:r>
              <a:rPr lang="en-US" sz="3400" dirty="0" smtClean="0"/>
              <a:t> The light-dependent phase, which occurs in the </a:t>
            </a:r>
            <a:r>
              <a:rPr lang="en-US" sz="3400" b="1" u="sng" dirty="0" err="1" smtClean="0">
                <a:solidFill>
                  <a:srgbClr val="FFFF00"/>
                </a:solidFill>
              </a:rPr>
              <a:t>thylakoids</a:t>
            </a:r>
            <a:r>
              <a:rPr lang="en-US" sz="3400" dirty="0" smtClean="0"/>
              <a:t> of the chloroplasts, </a:t>
            </a:r>
            <a:r>
              <a:rPr lang="en-US" sz="3400" b="1" u="sng" dirty="0" smtClean="0">
                <a:solidFill>
                  <a:srgbClr val="FFFF00"/>
                </a:solidFill>
              </a:rPr>
              <a:t>happens first and requires sunlight to begin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Light-dependent=needs light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Light-Dependent Phase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495800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300" dirty="0" smtClean="0"/>
              <a:t>Question 4: What reactant is split by the sunlight during this phase? </a:t>
            </a:r>
          </a:p>
          <a:p>
            <a:pPr lvl="1"/>
            <a:r>
              <a:rPr lang="en-US" sz="3100" b="1" u="sng" dirty="0" smtClean="0">
                <a:solidFill>
                  <a:srgbClr val="FFFF00"/>
                </a:solidFill>
              </a:rPr>
              <a:t>Water (H2O)</a:t>
            </a:r>
          </a:p>
          <a:p>
            <a:pPr lvl="0"/>
            <a:r>
              <a:rPr lang="en-US" sz="3300" dirty="0" smtClean="0"/>
              <a:t>Question 5: What gas is produced and released during this first phase of photosynthesis? </a:t>
            </a:r>
          </a:p>
          <a:p>
            <a:pPr lvl="1"/>
            <a:r>
              <a:rPr lang="en-US" sz="3100" b="1" u="sng" dirty="0" smtClean="0">
                <a:solidFill>
                  <a:srgbClr val="FFFF00"/>
                </a:solidFill>
              </a:rPr>
              <a:t>Oxygen (O2)</a:t>
            </a:r>
          </a:p>
          <a:p>
            <a:pPr lvl="0"/>
            <a:r>
              <a:rPr lang="en-US" sz="3300" dirty="0" smtClean="0"/>
              <a:t>Question 6: What </a:t>
            </a:r>
            <a:r>
              <a:rPr lang="en-US" sz="3300" u="sng" dirty="0" smtClean="0"/>
              <a:t>two</a:t>
            </a:r>
            <a:r>
              <a:rPr lang="en-US" sz="3300" dirty="0" smtClean="0"/>
              <a:t> energy-storage molecules are formed during the first phase of photosynthesis? </a:t>
            </a:r>
          </a:p>
          <a:p>
            <a:pPr lvl="1"/>
            <a:r>
              <a:rPr lang="en-US" sz="3100" b="1" u="sng" dirty="0" smtClean="0">
                <a:solidFill>
                  <a:srgbClr val="FFFF00"/>
                </a:solidFill>
              </a:rPr>
              <a:t>NADPH and ATP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Light-Dependent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b="1" dirty="0" smtClean="0"/>
              <a:t>Key Point 3:</a:t>
            </a:r>
            <a:r>
              <a:rPr lang="en-US" sz="3500" dirty="0" smtClean="0"/>
              <a:t> During the light-dependent phase, </a:t>
            </a:r>
            <a:r>
              <a:rPr lang="en-US" sz="3500" b="1" u="sng" dirty="0" smtClean="0">
                <a:solidFill>
                  <a:srgbClr val="FFFF00"/>
                </a:solidFill>
              </a:rPr>
              <a:t>water</a:t>
            </a:r>
            <a:r>
              <a:rPr lang="en-US" sz="3500" dirty="0" smtClean="0"/>
              <a:t> (H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O) is split by the </a:t>
            </a:r>
            <a:r>
              <a:rPr lang="en-US" sz="3500" b="1" u="sng" dirty="0" smtClean="0">
                <a:solidFill>
                  <a:srgbClr val="FFFF00"/>
                </a:solidFill>
              </a:rPr>
              <a:t>sunlight</a:t>
            </a:r>
            <a:r>
              <a:rPr lang="en-US" sz="3500" dirty="0" smtClean="0"/>
              <a:t>, and </a:t>
            </a:r>
            <a:r>
              <a:rPr lang="en-US" sz="3500" b="1" u="sng" dirty="0" smtClean="0">
                <a:solidFill>
                  <a:srgbClr val="FFFF00"/>
                </a:solidFill>
              </a:rPr>
              <a:t>oxygen is produced along with the energy-storage molecules NADPH and ATP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Splitting H2O releases hydrogen (H), oxygen (O), and electrons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Electrons help produce NADPH</a:t>
            </a:r>
          </a:p>
          <a:p>
            <a:pPr lvl="1"/>
            <a:r>
              <a:rPr lang="en-US" sz="3200" dirty="0" err="1" smtClean="0">
                <a:solidFill>
                  <a:schemeClr val="tx1"/>
                </a:solidFill>
              </a:rPr>
              <a:t>Hydrogens</a:t>
            </a:r>
            <a:r>
              <a:rPr lang="en-US" sz="3200" dirty="0" smtClean="0">
                <a:solidFill>
                  <a:schemeClr val="tx1"/>
                </a:solidFill>
              </a:rPr>
              <a:t> (H+) move through ATP </a:t>
            </a:r>
            <a:r>
              <a:rPr lang="en-US" sz="3200" dirty="0" err="1" smtClean="0">
                <a:solidFill>
                  <a:schemeClr val="tx1"/>
                </a:solidFill>
              </a:rPr>
              <a:t>synthase</a:t>
            </a:r>
            <a:r>
              <a:rPr lang="en-US" sz="3200" dirty="0" smtClean="0">
                <a:solidFill>
                  <a:schemeClr val="tx1"/>
                </a:solidFill>
              </a:rPr>
              <a:t> enzymes to produce ATP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Light-Dependent Phase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656653"/>
            <a:ext cx="1295400" cy="103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1" y="5638800"/>
            <a:ext cx="14478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400" dirty="0" smtClean="0"/>
              <a:t>Question 7: In what part of the chloroplasts does the light-independent phase occur? </a:t>
            </a:r>
          </a:p>
          <a:p>
            <a:pPr lvl="1"/>
            <a:r>
              <a:rPr lang="en-US" sz="3200" b="1" u="sng" dirty="0" smtClean="0">
                <a:solidFill>
                  <a:srgbClr val="FFFF00"/>
                </a:solidFill>
              </a:rPr>
              <a:t>The </a:t>
            </a:r>
            <a:r>
              <a:rPr lang="en-US" sz="3200" b="1" u="sng" dirty="0" err="1" smtClean="0">
                <a:solidFill>
                  <a:srgbClr val="FFFF00"/>
                </a:solidFill>
              </a:rPr>
              <a:t>stroma</a:t>
            </a:r>
            <a:endParaRPr lang="en-US" sz="3200" b="1" u="sng" dirty="0" smtClean="0">
              <a:solidFill>
                <a:srgbClr val="FFFF00"/>
              </a:solidFill>
            </a:endParaRPr>
          </a:p>
          <a:p>
            <a:pPr lvl="0"/>
            <a:r>
              <a:rPr lang="en-US" sz="3400" dirty="0" smtClean="0"/>
              <a:t>Question 8: What is another name for the light-independent phase of photosynthesis? </a:t>
            </a:r>
          </a:p>
          <a:p>
            <a:pPr lvl="1"/>
            <a:r>
              <a:rPr lang="en-US" sz="3200" b="1" u="sng" dirty="0" smtClean="0">
                <a:solidFill>
                  <a:srgbClr val="FFFF00"/>
                </a:solidFill>
              </a:rPr>
              <a:t>The Calvin cycle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Light-Independent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Light-Independent Phase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7076"/>
            <a:ext cx="8001000" cy="456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400" b="1" dirty="0" smtClean="0"/>
              <a:t>Key Point 4:</a:t>
            </a:r>
            <a:r>
              <a:rPr lang="en-US" sz="3400" dirty="0" smtClean="0"/>
              <a:t> The </a:t>
            </a:r>
            <a:r>
              <a:rPr lang="en-US" sz="3400" b="1" u="sng" dirty="0" smtClean="0">
                <a:solidFill>
                  <a:srgbClr val="FFFF00"/>
                </a:solidFill>
              </a:rPr>
              <a:t>Calvin cycle</a:t>
            </a:r>
            <a:r>
              <a:rPr lang="en-US" sz="3400" dirty="0" smtClean="0"/>
              <a:t>, which happens second, occurs in the </a:t>
            </a:r>
            <a:r>
              <a:rPr lang="en-US" sz="3400" b="1" u="sng" dirty="0" err="1" smtClean="0">
                <a:solidFill>
                  <a:srgbClr val="FFFF00"/>
                </a:solidFill>
              </a:rPr>
              <a:t>stroma</a:t>
            </a:r>
            <a:r>
              <a:rPr lang="en-US" sz="3400" dirty="0" smtClean="0"/>
              <a:t> of the chloroplasts and </a:t>
            </a:r>
            <a:r>
              <a:rPr lang="en-US" sz="3400" b="1" u="sng" dirty="0" smtClean="0">
                <a:solidFill>
                  <a:srgbClr val="FFFF00"/>
                </a:solidFill>
              </a:rPr>
              <a:t>does not require sunlight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Light-Independent (Calvin cycle)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191000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400" dirty="0" smtClean="0"/>
              <a:t>Question 9: What reactant is taken in through the leaves and used in the second phase of photosynthesis? </a:t>
            </a:r>
          </a:p>
          <a:p>
            <a:pPr lvl="1"/>
            <a:r>
              <a:rPr lang="en-US" sz="3200" b="1" u="sng" dirty="0" smtClean="0">
                <a:solidFill>
                  <a:srgbClr val="FFFF00"/>
                </a:solidFill>
              </a:rPr>
              <a:t>Carbon dioxide (CO2)</a:t>
            </a:r>
          </a:p>
          <a:p>
            <a:r>
              <a:rPr lang="en-US" sz="3400" dirty="0" smtClean="0"/>
              <a:t>Question 10: What is produced during the light-independent phase of photosynthesis? </a:t>
            </a:r>
          </a:p>
          <a:p>
            <a:pPr lvl="1"/>
            <a:r>
              <a:rPr lang="en-US" sz="3200" b="1" u="sng" dirty="0" smtClean="0">
                <a:solidFill>
                  <a:srgbClr val="FFFF00"/>
                </a:solidFill>
              </a:rPr>
              <a:t>Glucose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Calvin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500" b="1" dirty="0" smtClean="0"/>
              <a:t>Key Point 5:</a:t>
            </a:r>
            <a:r>
              <a:rPr lang="en-US" sz="3500" dirty="0" smtClean="0"/>
              <a:t> During the Calvin cycle, </a:t>
            </a:r>
            <a:r>
              <a:rPr lang="en-US" sz="3500" b="1" u="sng" dirty="0" smtClean="0">
                <a:solidFill>
                  <a:srgbClr val="FFFF00"/>
                </a:solidFill>
              </a:rPr>
              <a:t>carbon dioxide </a:t>
            </a:r>
            <a:r>
              <a:rPr lang="en-US" sz="3500" dirty="0" smtClean="0"/>
              <a:t>(CO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) and the energy stored in </a:t>
            </a:r>
            <a:r>
              <a:rPr lang="en-US" sz="3500" b="1" u="sng" dirty="0" smtClean="0">
                <a:solidFill>
                  <a:srgbClr val="FFFF00"/>
                </a:solidFill>
              </a:rPr>
              <a:t>NADPH and ATP </a:t>
            </a:r>
            <a:r>
              <a:rPr lang="en-US" sz="3500" dirty="0" smtClean="0"/>
              <a:t>are used to </a:t>
            </a:r>
            <a:r>
              <a:rPr lang="en-US" sz="3500" b="1" u="sng" dirty="0" smtClean="0">
                <a:solidFill>
                  <a:srgbClr val="FFFF00"/>
                </a:solidFill>
              </a:rPr>
              <a:t>help produce glucose for the plant cell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CO2 enters through the leaves and combines with other carbon-containing molecules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Energy in NADPH and ATP is transferred to these molecules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The molecules move out of the cell and form glucose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Calvin cycle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562600"/>
            <a:ext cx="2247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SWAT! </a:t>
            </a:r>
            <a:endParaRPr lang="en-US" dirty="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5791200"/>
            <a:ext cx="2895600" cy="533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Thylakoids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5562600" y="4572000"/>
            <a:ext cx="2895600" cy="533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Light-independent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5562600" y="19431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NADPH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584200" y="37338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ATP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3124200" y="30480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Calvin cycle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>
          <a:xfrm>
            <a:off x="5477933" y="1202267"/>
            <a:ext cx="28956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Chemical energy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5791200" y="33401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chemeClr val="accent2"/>
                </a:solidFill>
              </a:rPr>
              <a:t>Stroma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>
          <a:xfrm>
            <a:off x="2286000" y="43053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Sunlight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3"/>
          <p:cNvSpPr txBox="1">
            <a:spLocks noRot="1" noChangeArrowheads="1"/>
          </p:cNvSpPr>
          <p:nvPr/>
        </p:nvSpPr>
        <p:spPr>
          <a:xfrm>
            <a:off x="4309533" y="53340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Glucose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Rot="1" noChangeArrowheads="1"/>
          </p:cNvSpPr>
          <p:nvPr/>
        </p:nvSpPr>
        <p:spPr>
          <a:xfrm>
            <a:off x="609600" y="1676400"/>
            <a:ext cx="28956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>
                <a:solidFill>
                  <a:schemeClr val="accent2"/>
                </a:solidFill>
              </a:rPr>
              <a:t>Light-dependent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>
          <a:xfrm>
            <a:off x="228600" y="2468033"/>
            <a:ext cx="2895600" cy="533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Organic molecules</a:t>
            </a:r>
          </a:p>
          <a:p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7" name="Rectangle 3"/>
          <p:cNvSpPr txBox="1">
            <a:spLocks noRot="1" noChangeArrowheads="1"/>
          </p:cNvSpPr>
          <p:nvPr/>
        </p:nvSpPr>
        <p:spPr>
          <a:xfrm>
            <a:off x="6248400" y="58674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Electrons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3750733" y="626534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Hydrogen 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2667000" y="2057400"/>
            <a:ext cx="2895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ATP synthases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Catalyst </a:t>
            </a:r>
            <a:r>
              <a:rPr lang="en-US" sz="4100" dirty="0" smtClean="0"/>
              <a:t>(5 </a:t>
            </a:r>
            <a:r>
              <a:rPr lang="en-US" sz="4100" dirty="0" smtClean="0"/>
              <a:t>minutes</a:t>
            </a:r>
            <a:r>
              <a:rPr lang="en-US" sz="4100" dirty="0" smtClean="0"/>
              <a:t>)</a:t>
            </a:r>
          </a:p>
          <a:p>
            <a:r>
              <a:rPr lang="en-US" sz="4100" dirty="0" smtClean="0"/>
              <a:t>Cosmos clip (5 minutes) </a:t>
            </a:r>
            <a:endParaRPr lang="en-US" sz="4100" dirty="0" smtClean="0"/>
          </a:p>
          <a:p>
            <a:r>
              <a:rPr lang="en-US" sz="4100" dirty="0" smtClean="0"/>
              <a:t>Phases of Photosynthesis Reading (11 minutes)</a:t>
            </a:r>
          </a:p>
          <a:p>
            <a:r>
              <a:rPr lang="en-US" sz="4100" dirty="0" smtClean="0"/>
              <a:t>Phases of Photosynthesis PPT (11 minutes)</a:t>
            </a:r>
          </a:p>
          <a:p>
            <a:r>
              <a:rPr lang="en-US" sz="4100" dirty="0" smtClean="0"/>
              <a:t>SWAT! (Remaining</a:t>
            </a:r>
            <a:r>
              <a:rPr lang="en-US" sz="4100" dirty="0" smtClean="0"/>
              <a:t>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pPr lvl="1"/>
            <a:r>
              <a:rPr lang="en-US" sz="3500" u="sng" dirty="0" smtClean="0"/>
              <a:t>Study for a quiz on photosynthesis</a:t>
            </a:r>
            <a:r>
              <a:rPr lang="en-US" sz="3500" u="sng" dirty="0" smtClean="0"/>
              <a:t>!</a:t>
            </a:r>
          </a:p>
          <a:p>
            <a:pPr lvl="1"/>
            <a:r>
              <a:rPr lang="en-US" sz="3500" u="sng" dirty="0" smtClean="0"/>
              <a:t>DBA 13: 1/26 </a:t>
            </a:r>
            <a:endParaRPr lang="en-US" sz="3500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Answer the questions below without using your notes.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What phase of photosynthesis happens first?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What is needed for the first phase of photosynthesis?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In what part of the chloroplast does the Calvin cycle happen? (</a:t>
            </a:r>
            <a:r>
              <a:rPr lang="en-US" sz="3600" dirty="0" err="1" smtClean="0"/>
              <a:t>thylakoids</a:t>
            </a:r>
            <a:r>
              <a:rPr lang="en-US" sz="3600" dirty="0" smtClean="0"/>
              <a:t> or </a:t>
            </a:r>
            <a:r>
              <a:rPr lang="en-US" sz="3600" dirty="0" err="1" smtClean="0"/>
              <a:t>stroma</a:t>
            </a:r>
            <a:r>
              <a:rPr lang="en-US" sz="3600" dirty="0" smtClean="0"/>
              <a:t>?)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Exit Ticket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Discovery letters due on Friday</a:t>
            </a:r>
          </a:p>
          <a:p>
            <a:pPr eaLnBrk="1" hangingPunct="1"/>
            <a:r>
              <a:rPr lang="en-US" sz="2800" dirty="0" smtClean="0"/>
              <a:t>Mid-Year ACT on Friday </a:t>
            </a:r>
            <a:endParaRPr lang="en-US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Announcements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34644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How do plants make food for themselves?</a:t>
            </a:r>
          </a:p>
          <a:p>
            <a:r>
              <a:rPr lang="en-US" sz="3600" b="1" dirty="0" smtClean="0"/>
              <a:t>Why do all organisms need some source of food?</a:t>
            </a:r>
          </a:p>
          <a:p>
            <a:r>
              <a:rPr lang="en-US" sz="3600" b="1" dirty="0" smtClean="0"/>
              <a:t>Why do we and most other organisms need oxygen?</a:t>
            </a:r>
          </a:p>
          <a:p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5: </a:t>
            </a:r>
            <a:r>
              <a:rPr lang="en-US" dirty="0" smtClean="0"/>
              <a:t>Guiding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/>
              <a:t>SPI 3210.3.3 </a:t>
            </a:r>
            <a:r>
              <a:rPr lang="en-US" dirty="0"/>
              <a:t>Compare and contrast photosynthesis and cellular respiration in terms of energy transformation. </a:t>
            </a:r>
          </a:p>
          <a:p>
            <a:endParaRPr lang="en-US" sz="3600" dirty="0" smtClean="0"/>
          </a:p>
          <a:p>
            <a:r>
              <a:rPr lang="en-US" sz="3600" dirty="0" smtClean="0"/>
              <a:t>SWBAT distinguish between the light-dependent and light-independent reactions of photosynthesis in terms of reactants, products, and location</a:t>
            </a:r>
          </a:p>
          <a:p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40559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Biology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05800" cy="1981200"/>
          </a:xfrm>
        </p:spPr>
        <p:txBody>
          <a:bodyPr/>
          <a:lstStyle/>
          <a:p>
            <a:r>
              <a:rPr lang="en-US" b="1" dirty="0" smtClean="0"/>
              <a:t>Phases of Photosynthesis </a:t>
            </a:r>
            <a:endParaRPr lang="en-US" b="1" dirty="0"/>
          </a:p>
        </p:txBody>
      </p:sp>
      <p:pic>
        <p:nvPicPr>
          <p:cNvPr id="1028" name="Picture 4" descr="http://t3.gstatic.com/images?q=tbn:ANd9GcR8sjcw_QDPlczrmfKzvECkAXmDxLUsMkUuD1C2MBVe6cGBSenxpgKzwO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0"/>
            <a:ext cx="2438400" cy="2355038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TSNPhdJx9Yq9jQJmSOOxKMU86BOdv2AX2ToW3tRTMVCRzJ-jGKSEWVb2c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733800"/>
            <a:ext cx="1828800" cy="23259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95600" y="144780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PHOTOSYNTHESIS</a:t>
            </a:r>
            <a:endParaRPr lang="en-US" sz="3600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 smtClean="0"/>
              <a:t>The equation for photosynthesis is:</a:t>
            </a:r>
          </a:p>
          <a:p>
            <a:pPr lvl="1" algn="ctr"/>
            <a:r>
              <a:rPr lang="en-US" sz="3400" dirty="0" smtClean="0"/>
              <a:t>6 CO</a:t>
            </a:r>
            <a:r>
              <a:rPr lang="en-US" sz="3400" baseline="-25000" dirty="0" smtClean="0"/>
              <a:t>2 </a:t>
            </a:r>
            <a:r>
              <a:rPr lang="en-US" sz="3400" dirty="0" smtClean="0"/>
              <a:t>+ 6 H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O </a:t>
            </a:r>
            <a:r>
              <a:rPr lang="en-US" sz="3400" dirty="0" smtClean="0">
                <a:sym typeface="Wingdings" pitchFamily="2" charset="2"/>
              </a:rPr>
              <a:t> C</a:t>
            </a:r>
            <a:r>
              <a:rPr lang="en-US" sz="3400" baseline="-25000" dirty="0" smtClean="0">
                <a:sym typeface="Wingdings" pitchFamily="2" charset="2"/>
              </a:rPr>
              <a:t>6</a:t>
            </a:r>
            <a:r>
              <a:rPr lang="en-US" sz="3400" dirty="0" smtClean="0">
                <a:sym typeface="Wingdings" pitchFamily="2" charset="2"/>
              </a:rPr>
              <a:t>H</a:t>
            </a:r>
            <a:r>
              <a:rPr lang="en-US" sz="3400" baseline="-25000" dirty="0" smtClean="0">
                <a:sym typeface="Wingdings" pitchFamily="2" charset="2"/>
              </a:rPr>
              <a:t>12</a:t>
            </a:r>
            <a:r>
              <a:rPr lang="en-US" sz="3400" dirty="0" smtClean="0">
                <a:sym typeface="Wingdings" pitchFamily="2" charset="2"/>
              </a:rPr>
              <a:t>O</a:t>
            </a:r>
            <a:r>
              <a:rPr lang="en-US" sz="3400" baseline="-25000" dirty="0" smtClean="0">
                <a:sym typeface="Wingdings" pitchFamily="2" charset="2"/>
              </a:rPr>
              <a:t>6</a:t>
            </a:r>
            <a:r>
              <a:rPr lang="en-US" sz="3400" dirty="0" smtClean="0">
                <a:sym typeface="Wingdings" pitchFamily="2" charset="2"/>
              </a:rPr>
              <a:t> + 6 O</a:t>
            </a:r>
            <a:r>
              <a:rPr lang="en-US" sz="3400" baseline="-25000" dirty="0" smtClean="0">
                <a:sym typeface="Wingdings" pitchFamily="2" charset="2"/>
              </a:rPr>
              <a:t>2</a:t>
            </a:r>
            <a:endParaRPr lang="en-US" sz="3400" dirty="0" smtClean="0"/>
          </a:p>
          <a:p>
            <a:r>
              <a:rPr lang="en-US" sz="3400" dirty="0" smtClean="0"/>
              <a:t>The reactants are : carbon dioxide and water</a:t>
            </a:r>
          </a:p>
          <a:p>
            <a:pPr lvl="1"/>
            <a:r>
              <a:rPr lang="en-US" sz="3200" dirty="0" smtClean="0"/>
              <a:t>CO2 enters through the leaves</a:t>
            </a:r>
          </a:p>
          <a:p>
            <a:pPr lvl="1"/>
            <a:r>
              <a:rPr lang="en-US" sz="3200" dirty="0" smtClean="0"/>
              <a:t>H2O enters through the roots</a:t>
            </a:r>
          </a:p>
          <a:p>
            <a:r>
              <a:rPr lang="en-US" sz="3400" dirty="0" smtClean="0"/>
              <a:t>The products are: glucose and oxygen</a:t>
            </a:r>
          </a:p>
          <a:p>
            <a:pPr lvl="1"/>
            <a:r>
              <a:rPr lang="en-US" sz="3200" dirty="0" smtClean="0"/>
              <a:t>Glucose is used for chemical energy and oxygen is released into the air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/>
              <a:t>Key Point 1:</a:t>
            </a:r>
            <a:r>
              <a:rPr lang="en-US" sz="3600" dirty="0" smtClean="0"/>
              <a:t> Photosynthesis occurs in two phases—</a:t>
            </a:r>
            <a:r>
              <a:rPr lang="en-US" sz="3600" b="1" u="sng" dirty="0" smtClean="0">
                <a:solidFill>
                  <a:srgbClr val="FFFF00"/>
                </a:solidFill>
              </a:rPr>
              <a:t>light-dependent </a:t>
            </a:r>
            <a:r>
              <a:rPr lang="en-US" sz="3600" dirty="0" smtClean="0"/>
              <a:t>and </a:t>
            </a:r>
            <a:r>
              <a:rPr lang="en-US" sz="3600" b="1" u="sng" dirty="0" smtClean="0">
                <a:solidFill>
                  <a:srgbClr val="FFFF00"/>
                </a:solidFill>
              </a:rPr>
              <a:t>light-independent</a:t>
            </a:r>
            <a:r>
              <a:rPr lang="en-US" sz="3600" dirty="0" smtClean="0"/>
              <a:t> (Calvin cycle)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Phases of Photosynthesis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038600"/>
            <a:ext cx="1457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419600"/>
            <a:ext cx="793750" cy="793750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038600"/>
            <a:ext cx="160178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300" b="1" dirty="0" smtClean="0"/>
              <a:t>Opening Question 1: What is the first phase known as?</a:t>
            </a:r>
          </a:p>
          <a:p>
            <a:pPr lvl="1"/>
            <a:r>
              <a:rPr lang="en-US" sz="3100" b="1" u="sng" dirty="0" smtClean="0">
                <a:solidFill>
                  <a:srgbClr val="FFFF00"/>
                </a:solidFill>
              </a:rPr>
              <a:t>The light-dependent phase</a:t>
            </a:r>
          </a:p>
          <a:p>
            <a:pPr lvl="0"/>
            <a:r>
              <a:rPr lang="en-US" sz="3300" b="1" dirty="0" smtClean="0"/>
              <a:t>Opening Question 2: What is required for the first phase to begin?</a:t>
            </a:r>
          </a:p>
          <a:p>
            <a:pPr lvl="1"/>
            <a:r>
              <a:rPr lang="en-US" sz="3100" b="1" u="sng" dirty="0" smtClean="0">
                <a:solidFill>
                  <a:srgbClr val="FFFF00"/>
                </a:solidFill>
              </a:rPr>
              <a:t>Sunlight</a:t>
            </a:r>
          </a:p>
          <a:p>
            <a:pPr lvl="0"/>
            <a:r>
              <a:rPr lang="en-US" sz="3300" b="1" dirty="0" smtClean="0"/>
              <a:t>Opening Question 3: In what part of the chloroplast does the first phase occur?</a:t>
            </a:r>
          </a:p>
          <a:p>
            <a:pPr lvl="1"/>
            <a:r>
              <a:rPr lang="en-US" sz="3100" b="1" u="sng" dirty="0" err="1" smtClean="0">
                <a:solidFill>
                  <a:srgbClr val="FFFF00"/>
                </a:solidFill>
              </a:rPr>
              <a:t>Thylakoids</a:t>
            </a:r>
            <a:r>
              <a:rPr lang="en-US" sz="3100" b="1" u="sng" dirty="0" smtClean="0">
                <a:solidFill>
                  <a:srgbClr val="FFFF00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(look like discs stacked)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Light-Dependent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746</TotalTime>
  <Words>839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Catalyst #4: January 13th, 2015</vt:lpstr>
      <vt:lpstr>Agenda</vt:lpstr>
      <vt:lpstr>Announcements </vt:lpstr>
      <vt:lpstr>Unit 5: Guiding Questions</vt:lpstr>
      <vt:lpstr>Today’s SPI &amp; Objectives</vt:lpstr>
      <vt:lpstr>Phases of Photosynthesis </vt:lpstr>
      <vt:lpstr>Review</vt:lpstr>
      <vt:lpstr>Phases of Photosynthesis</vt:lpstr>
      <vt:lpstr>Light-Dependent Phase</vt:lpstr>
      <vt:lpstr>Location of Light-Dependent Phase</vt:lpstr>
      <vt:lpstr>Light-Dependent Phase</vt:lpstr>
      <vt:lpstr>Light-Dependent Phase</vt:lpstr>
      <vt:lpstr>Light-Dependent Phase</vt:lpstr>
      <vt:lpstr>Light-Independent Phase</vt:lpstr>
      <vt:lpstr>Light-Independent Phase</vt:lpstr>
      <vt:lpstr>Light-Independent (Calvin cycle)</vt:lpstr>
      <vt:lpstr>Calvin Cycle</vt:lpstr>
      <vt:lpstr>Calvin cycle</vt:lpstr>
      <vt:lpstr>SWAT! </vt:lpstr>
      <vt:lpstr>Exit Ticket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(5 minutes)</dc:title>
  <dc:creator>Student128</dc:creator>
  <cp:lastModifiedBy>Unistar</cp:lastModifiedBy>
  <cp:revision>46</cp:revision>
  <dcterms:created xsi:type="dcterms:W3CDTF">2011-10-19T20:26:52Z</dcterms:created>
  <dcterms:modified xsi:type="dcterms:W3CDTF">2015-01-09T21:38:09Z</dcterms:modified>
</cp:coreProperties>
</file>