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7" r:id="rId2"/>
    <p:sldId id="289" r:id="rId3"/>
    <p:sldId id="290" r:id="rId4"/>
    <p:sldId id="291" r:id="rId5"/>
    <p:sldId id="292" r:id="rId6"/>
    <p:sldId id="293" r:id="rId7"/>
    <p:sldId id="294" r:id="rId8"/>
    <p:sldId id="295" r:id="rId9"/>
    <p:sldId id="296" r:id="rId10"/>
    <p:sldId id="297" r:id="rId11"/>
    <p:sldId id="299" r:id="rId12"/>
    <p:sldId id="300" r:id="rId13"/>
    <p:sldId id="301" r:id="rId14"/>
    <p:sldId id="303" r:id="rId15"/>
    <p:sldId id="304" r:id="rId16"/>
    <p:sldId id="305" r:id="rId17"/>
    <p:sldId id="306" r:id="rId18"/>
    <p:sldId id="307" r:id="rId19"/>
    <p:sldId id="308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4" autoAdjust="0"/>
    <p:restoredTop sz="94709" autoAdjust="0"/>
  </p:normalViewPr>
  <p:slideViewPr>
    <p:cSldViewPr>
      <p:cViewPr varScale="1">
        <p:scale>
          <a:sx n="56" d="100"/>
          <a:sy n="56" d="100"/>
        </p:scale>
        <p:origin x="-96" y="-7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51478-E3E2-4A9A-9979-94EBCBE9E3BB}" type="datetimeFigureOut">
              <a:rPr lang="en-US" smtClean="0"/>
              <a:pPr/>
              <a:t>1/9/2015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236618D-6A61-48D1-B9D3-DADFBF8CEE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51478-E3E2-4A9A-9979-94EBCBE9E3BB}" type="datetimeFigureOut">
              <a:rPr lang="en-US" smtClean="0"/>
              <a:pPr/>
              <a:t>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6618D-6A61-48D1-B9D3-DADFBF8CEE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51478-E3E2-4A9A-9979-94EBCBE9E3BB}" type="datetimeFigureOut">
              <a:rPr lang="en-US" smtClean="0"/>
              <a:pPr/>
              <a:t>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6618D-6A61-48D1-B9D3-DADFBF8CEE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6B051478-E3E2-4A9A-9979-94EBCBE9E3BB}" type="datetimeFigureOut">
              <a:rPr lang="en-US" smtClean="0"/>
              <a:pPr/>
              <a:t>1/9/2015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0236618D-6A61-48D1-B9D3-DADFBF8CEE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51478-E3E2-4A9A-9979-94EBCBE9E3BB}" type="datetimeFigureOut">
              <a:rPr lang="en-US" smtClean="0"/>
              <a:pPr/>
              <a:t>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6618D-6A61-48D1-B9D3-DADFBF8CEE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51478-E3E2-4A9A-9979-94EBCBE9E3BB}" type="datetimeFigureOut">
              <a:rPr lang="en-US" smtClean="0"/>
              <a:pPr/>
              <a:t>1/9/2015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6618D-6A61-48D1-B9D3-DADFBF8CEE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6618D-6A61-48D1-B9D3-DADFBF8CEE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51478-E3E2-4A9A-9979-94EBCBE9E3BB}" type="datetimeFigureOut">
              <a:rPr lang="en-US" smtClean="0"/>
              <a:pPr/>
              <a:t>1/9/2015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51478-E3E2-4A9A-9979-94EBCBE9E3BB}" type="datetimeFigureOut">
              <a:rPr lang="en-US" smtClean="0"/>
              <a:pPr/>
              <a:t>1/9/2015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6618D-6A61-48D1-B9D3-DADFBF8CEE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51478-E3E2-4A9A-9979-94EBCBE9E3BB}" type="datetimeFigureOut">
              <a:rPr lang="en-US" smtClean="0"/>
              <a:pPr/>
              <a:t>1/9/2015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6618D-6A61-48D1-B9D3-DADFBF8CEE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6B051478-E3E2-4A9A-9979-94EBCBE9E3BB}" type="datetimeFigureOut">
              <a:rPr lang="en-US" smtClean="0"/>
              <a:pPr/>
              <a:t>1/9/2015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236618D-6A61-48D1-B9D3-DADFBF8CEE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51478-E3E2-4A9A-9979-94EBCBE9E3BB}" type="datetimeFigureOut">
              <a:rPr lang="en-US" smtClean="0"/>
              <a:pPr/>
              <a:t>1/9/2015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236618D-6A61-48D1-B9D3-DADFBF8CEE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B051478-E3E2-4A9A-9979-94EBCBE9E3BB}" type="datetimeFigureOut">
              <a:rPr lang="en-US" smtClean="0"/>
              <a:pPr/>
              <a:t>1/9/2015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0236618D-6A61-48D1-B9D3-DADFBF8CEE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January 15</a:t>
            </a:r>
            <a:r>
              <a:rPr lang="en-US" b="1" baseline="30000" dirty="0" smtClean="0"/>
              <a:t>th</a:t>
            </a:r>
            <a:r>
              <a:rPr lang="en-US" b="1" dirty="0" smtClean="0"/>
              <a:t>, 2015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71600"/>
            <a:ext cx="8077200" cy="5181600"/>
          </a:xfrm>
        </p:spPr>
        <p:txBody>
          <a:bodyPr>
            <a:noAutofit/>
          </a:bodyPr>
          <a:lstStyle/>
          <a:p>
            <a:pPr marL="365760" lvl="1" indent="0">
              <a:buNone/>
            </a:pPr>
            <a:r>
              <a:rPr lang="en-US" sz="3200" b="1" dirty="0" smtClean="0"/>
              <a:t>You need a sheet of paper and a writing utensil in preparation for </a:t>
            </a:r>
            <a:r>
              <a:rPr lang="en-US" sz="3200" b="1" dirty="0" smtClean="0"/>
              <a:t>our Photosynthesis quiz. </a:t>
            </a:r>
            <a:endParaRPr lang="en-US" sz="3200" b="1" dirty="0" smtClean="0"/>
          </a:p>
          <a:p>
            <a:pPr marL="365760" lvl="1" indent="0">
              <a:buNone/>
            </a:pPr>
            <a:endParaRPr lang="en-US" sz="3200" b="1" dirty="0"/>
          </a:p>
          <a:p>
            <a:pPr marL="365760" lvl="1" indent="0">
              <a:buNone/>
            </a:pPr>
            <a:endParaRPr lang="en-US" sz="3200" b="1" dirty="0" smtClean="0"/>
          </a:p>
          <a:p>
            <a:pPr marL="365760" lvl="1" indent="0">
              <a:buNone/>
            </a:pPr>
            <a:r>
              <a:rPr lang="en-US" sz="3200" b="1" dirty="0" smtClean="0"/>
              <a:t>Expectations</a:t>
            </a:r>
            <a:endParaRPr lang="en-US" sz="3200" b="1" dirty="0" smtClean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7000" dirty="0" smtClean="0"/>
              <a:t>How does your body release energy safely?</a:t>
            </a:r>
            <a:endParaRPr lang="en-US" sz="7000" dirty="0"/>
          </a:p>
        </p:txBody>
      </p:sp>
    </p:spTree>
    <p:extLst>
      <p:ext uri="{BB962C8B-B14F-4D97-AF65-F5344CB8AC3E}">
        <p14:creationId xmlns:p14="http://schemas.microsoft.com/office/powerpoint/2010/main" val="2586867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Function of ATP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4114800" cy="4625609"/>
          </a:xfrm>
        </p:spPr>
        <p:txBody>
          <a:bodyPr>
            <a:normAutofit/>
          </a:bodyPr>
          <a:lstStyle/>
          <a:p>
            <a:r>
              <a:rPr lang="en-US" dirty="0" smtClean="0"/>
              <a:t>When living organisms (heterotrophs) digest food, their bodies’ transfer small packets of energy from the food to a biological molecule called 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Adenosine Triphosphate (ATP).</a:t>
            </a:r>
            <a:endParaRPr lang="en-US" b="1" dirty="0">
              <a:solidFill>
                <a:schemeClr val="tx2">
                  <a:lumMod val="75000"/>
                </a:schemeClr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 rot="5400000">
            <a:off x="6477000" y="4648200"/>
            <a:ext cx="609600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rot="5400000">
            <a:off x="5257800" y="3429000"/>
            <a:ext cx="609600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rot="5400000">
            <a:off x="5867400" y="4038600"/>
            <a:ext cx="609600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5400000">
            <a:off x="4648200" y="2819400"/>
            <a:ext cx="609600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6781800" y="4953000"/>
            <a:ext cx="6096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953000" y="3124200"/>
            <a:ext cx="6096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562600" y="3733800"/>
            <a:ext cx="6096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6172200" y="4343400"/>
            <a:ext cx="6096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5029200" y="2743200"/>
            <a:ext cx="685800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5791200" y="2438400"/>
            <a:ext cx="1295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ATP</a:t>
            </a:r>
            <a:endParaRPr lang="en-US" sz="3200" b="1" dirty="0">
              <a:solidFill>
                <a:srgbClr val="FF0000"/>
              </a:solidFill>
            </a:endParaRPr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5638800" y="3429000"/>
            <a:ext cx="685800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6400800" y="3124200"/>
            <a:ext cx="1295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ATP</a:t>
            </a:r>
            <a:endParaRPr lang="en-US" sz="3200" b="1" dirty="0">
              <a:solidFill>
                <a:srgbClr val="FF0000"/>
              </a:solidFill>
            </a:endParaRPr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6248400" y="3962400"/>
            <a:ext cx="685800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7010400" y="3657600"/>
            <a:ext cx="1295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ATP</a:t>
            </a:r>
            <a:endParaRPr lang="en-US" sz="3200" b="1" dirty="0">
              <a:solidFill>
                <a:srgbClr val="FF0000"/>
              </a:solidFill>
            </a:endParaRPr>
          </a:p>
        </p:txBody>
      </p:sp>
      <p:cxnSp>
        <p:nvCxnSpPr>
          <p:cNvPr id="26" name="Straight Arrow Connector 25"/>
          <p:cNvCxnSpPr/>
          <p:nvPr/>
        </p:nvCxnSpPr>
        <p:spPr>
          <a:xfrm>
            <a:off x="6858000" y="4572000"/>
            <a:ext cx="685800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7620000" y="4267200"/>
            <a:ext cx="1295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ATP</a:t>
            </a:r>
            <a:endParaRPr lang="en-US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9768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Function of ATP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4114800" cy="4625609"/>
          </a:xfrm>
        </p:spPr>
        <p:txBody>
          <a:bodyPr/>
          <a:lstStyle/>
          <a:p>
            <a:r>
              <a:rPr lang="en-US" dirty="0" smtClean="0"/>
              <a:t>After all of the energy is squeezed out of the food that you ate and transferred to ATP molecules, the </a:t>
            </a:r>
            <a:r>
              <a:rPr lang="en-US" b="1" dirty="0" smtClean="0"/>
              <a:t>dead matter is excreted</a:t>
            </a:r>
            <a:r>
              <a:rPr lang="en-US" dirty="0" smtClean="0"/>
              <a:t>. </a:t>
            </a:r>
          </a:p>
        </p:txBody>
      </p:sp>
      <p:pic>
        <p:nvPicPr>
          <p:cNvPr id="1026" name="Picture 2" descr="http://eatwellgetwell.files.wordpress.com/2006/05/digestion_good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5800" y="1514475"/>
            <a:ext cx="4019550" cy="53435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211978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Function of ATP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4114800" cy="4625609"/>
          </a:xfrm>
        </p:spPr>
        <p:txBody>
          <a:bodyPr>
            <a:normAutofit/>
          </a:bodyPr>
          <a:lstStyle/>
          <a:p>
            <a:r>
              <a:rPr lang="en-US" dirty="0" smtClean="0"/>
              <a:t>ATP is found in all cells.</a:t>
            </a:r>
          </a:p>
          <a:p>
            <a:r>
              <a:rPr lang="en-US" dirty="0" smtClean="0"/>
              <a:t>Every cell in your body uses ATP to do work.</a:t>
            </a:r>
          </a:p>
          <a:p>
            <a:r>
              <a:rPr lang="en-US" b="1" dirty="0" smtClean="0">
                <a:solidFill>
                  <a:srgbClr val="FFFF00"/>
                </a:solidFill>
              </a:rPr>
              <a:t>ATP is cellular energy</a:t>
            </a:r>
            <a:r>
              <a:rPr lang="en-US" b="1" dirty="0" smtClean="0">
                <a:solidFill>
                  <a:srgbClr val="FF0000"/>
                </a:solidFill>
              </a:rPr>
              <a:t>.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098" name="Picture 2" descr="http://www.peakatp.com/images/splashcropfla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1828800"/>
            <a:ext cx="4038600" cy="458225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353124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Structure of ATP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3657600" cy="4625609"/>
          </a:xfrm>
        </p:spPr>
        <p:txBody>
          <a:bodyPr/>
          <a:lstStyle/>
          <a:p>
            <a:r>
              <a:rPr lang="en-US" dirty="0" smtClean="0"/>
              <a:t>ATP is made of:</a:t>
            </a:r>
          </a:p>
          <a:p>
            <a:pPr lvl="1"/>
            <a:r>
              <a:rPr lang="en-US" b="1" dirty="0" smtClean="0">
                <a:solidFill>
                  <a:srgbClr val="FFFF00"/>
                </a:solidFill>
              </a:rPr>
              <a:t>Adenine (A)</a:t>
            </a:r>
          </a:p>
          <a:p>
            <a:pPr lvl="1"/>
            <a:r>
              <a:rPr lang="en-US" b="1" dirty="0" smtClean="0">
                <a:solidFill>
                  <a:srgbClr val="FFFF00"/>
                </a:solidFill>
              </a:rPr>
              <a:t>Ribose (sugar)</a:t>
            </a:r>
          </a:p>
          <a:p>
            <a:pPr lvl="1"/>
            <a:r>
              <a:rPr lang="en-US" b="1" dirty="0" smtClean="0">
                <a:solidFill>
                  <a:srgbClr val="FFFF00"/>
                </a:solidFill>
              </a:rPr>
              <a:t>3 phosphates (P)</a:t>
            </a:r>
            <a:endParaRPr lang="en-US" b="1" dirty="0">
              <a:solidFill>
                <a:srgbClr val="FFFF00"/>
              </a:solidFill>
            </a:endParaRPr>
          </a:p>
        </p:txBody>
      </p:sp>
      <p:pic>
        <p:nvPicPr>
          <p:cNvPr id="2050" name="Picture 2" descr="http://student.ccbcmd.edu/biotutorials/energy/images/atp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14800" y="1447800"/>
            <a:ext cx="5029200" cy="54102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230021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structure of ATP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0" y="1775191"/>
            <a:ext cx="2590800" cy="4625609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Prefixes: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b="1" dirty="0" smtClean="0"/>
              <a:t>Mono	 1</a:t>
            </a:r>
          </a:p>
          <a:p>
            <a:pPr>
              <a:buNone/>
            </a:pPr>
            <a:r>
              <a:rPr lang="en-US" b="1" dirty="0" smtClean="0"/>
              <a:t>Di		2</a:t>
            </a:r>
          </a:p>
          <a:p>
            <a:pPr>
              <a:buNone/>
            </a:pPr>
            <a:r>
              <a:rPr lang="en-US" b="1" dirty="0" smtClean="0"/>
              <a:t>Tri 		3</a:t>
            </a:r>
            <a:endParaRPr lang="en-US" b="1" dirty="0"/>
          </a:p>
        </p:txBody>
      </p:sp>
      <p:pic>
        <p:nvPicPr>
          <p:cNvPr id="4" name="Picture 4" descr="ATP-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371600"/>
            <a:ext cx="6096000" cy="54864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653704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Structure of ATP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3657600" cy="4625609"/>
          </a:xfrm>
        </p:spPr>
        <p:txBody>
          <a:bodyPr/>
          <a:lstStyle/>
          <a:p>
            <a:r>
              <a:rPr lang="en-US" dirty="0" smtClean="0"/>
              <a:t>Energy is stored in between the </a:t>
            </a:r>
            <a:r>
              <a:rPr lang="en-US" b="1" dirty="0" smtClean="0">
                <a:solidFill>
                  <a:srgbClr val="FFFF00"/>
                </a:solidFill>
              </a:rPr>
              <a:t>phosphate bonds</a:t>
            </a:r>
            <a:r>
              <a:rPr lang="en-US" b="1" dirty="0" smtClean="0">
                <a:solidFill>
                  <a:srgbClr val="FF0000"/>
                </a:solidFill>
              </a:rPr>
              <a:t>.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2050" name="Picture 2" descr="http://student.ccbcmd.edu/biotutorials/energy/images/atp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14800" y="1447800"/>
            <a:ext cx="5029200" cy="54102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436491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Structure of ATP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24400" y="1752600"/>
            <a:ext cx="4114800" cy="4625609"/>
          </a:xfrm>
        </p:spPr>
        <p:txBody>
          <a:bodyPr/>
          <a:lstStyle/>
          <a:p>
            <a:r>
              <a:rPr lang="en-US" dirty="0" smtClean="0"/>
              <a:t>When a phosphate is broken off of ATP, energy is </a:t>
            </a:r>
            <a:r>
              <a:rPr lang="en-US" b="1" dirty="0" smtClean="0">
                <a:solidFill>
                  <a:srgbClr val="FFFF00"/>
                </a:solidFill>
              </a:rPr>
              <a:t>released</a:t>
            </a:r>
            <a:r>
              <a:rPr lang="en-US" dirty="0" smtClean="0">
                <a:solidFill>
                  <a:srgbClr val="FFFF00"/>
                </a:solidFill>
              </a:rPr>
              <a:t>. </a:t>
            </a:r>
          </a:p>
          <a:p>
            <a:r>
              <a:rPr lang="en-US" dirty="0" smtClean="0"/>
              <a:t>This is </a:t>
            </a:r>
            <a:r>
              <a:rPr lang="en-US" b="1" dirty="0" smtClean="0">
                <a:solidFill>
                  <a:srgbClr val="FFFF00"/>
                </a:solidFill>
              </a:rPr>
              <a:t>kinetic energy </a:t>
            </a:r>
            <a:r>
              <a:rPr lang="en-US" dirty="0" smtClean="0"/>
              <a:t>that can be used to do work.</a:t>
            </a:r>
          </a:p>
        </p:txBody>
      </p:sp>
      <p:pic>
        <p:nvPicPr>
          <p:cNvPr id="37890" name="Picture 2" descr="http://student.ccbcmd.edu/~gkaiser/biotutorials/energy/images/atp_i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371600"/>
            <a:ext cx="4572000" cy="54864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244874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Structure of ATP</a:t>
            </a:r>
            <a:endParaRPr lang="en-US" dirty="0"/>
          </a:p>
        </p:txBody>
      </p:sp>
      <p:pic>
        <p:nvPicPr>
          <p:cNvPr id="37890" name="Picture 2" descr="http://student.ccbcmd.edu/~gkaiser/biotutorials/energy/images/atp_i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371600"/>
            <a:ext cx="4572000" cy="5486400"/>
          </a:xfrm>
          <a:prstGeom prst="rect">
            <a:avLst/>
          </a:prstGeom>
          <a:noFill/>
        </p:spPr>
      </p:pic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0" y="1775191"/>
            <a:ext cx="4114800" cy="4625609"/>
          </a:xfrm>
        </p:spPr>
        <p:txBody>
          <a:bodyPr>
            <a:normAutofit/>
          </a:bodyPr>
          <a:lstStyle/>
          <a:p>
            <a:r>
              <a:rPr lang="en-US" dirty="0" smtClean="0"/>
              <a:t>Energy is </a:t>
            </a:r>
            <a:r>
              <a:rPr lang="en-US" b="1" dirty="0" smtClean="0">
                <a:solidFill>
                  <a:srgbClr val="FFFF00"/>
                </a:solidFill>
              </a:rPr>
              <a:t>stored</a:t>
            </a:r>
            <a:r>
              <a:rPr lang="en-US" dirty="0" smtClean="0"/>
              <a:t> in the new phosphate bond.</a:t>
            </a:r>
          </a:p>
          <a:p>
            <a:r>
              <a:rPr lang="en-US" dirty="0" smtClean="0"/>
              <a:t>This is </a:t>
            </a:r>
            <a:r>
              <a:rPr lang="en-US" b="1" dirty="0" smtClean="0">
                <a:solidFill>
                  <a:srgbClr val="FFFF00"/>
                </a:solidFill>
              </a:rPr>
              <a:t>potential energy </a:t>
            </a:r>
            <a:r>
              <a:rPr lang="en-US" dirty="0" smtClean="0"/>
              <a:t>that is stored.</a:t>
            </a:r>
          </a:p>
        </p:txBody>
      </p:sp>
    </p:spTree>
    <p:extLst>
      <p:ext uri="{BB962C8B-B14F-4D97-AF65-F5344CB8AC3E}">
        <p14:creationId xmlns:p14="http://schemas.microsoft.com/office/powerpoint/2010/main" val="652099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5486400" cy="45720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Your model must contain the 3 parts of an ATP molecule. </a:t>
            </a:r>
          </a:p>
          <a:p>
            <a:pPr marL="0" indent="0">
              <a:buNone/>
            </a:pPr>
            <a:r>
              <a:rPr lang="en-US" dirty="0" smtClean="0"/>
              <a:t>Each part must be labeled. </a:t>
            </a:r>
          </a:p>
          <a:p>
            <a:pPr marL="0" indent="0">
              <a:buNone/>
            </a:pPr>
            <a:r>
              <a:rPr lang="en-US" dirty="0" smtClean="0"/>
              <a:t>If you finish, compare potential </a:t>
            </a:r>
          </a:p>
          <a:p>
            <a:pPr marL="0" indent="0">
              <a:buNone/>
            </a:pPr>
            <a:r>
              <a:rPr lang="en-US" dirty="0"/>
              <a:t>a</a:t>
            </a:r>
            <a:r>
              <a:rPr lang="en-US" smtClean="0"/>
              <a:t>nd kinetic energy!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ATP Model 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5656" y="2705101"/>
            <a:ext cx="3331144" cy="358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594387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8153400" cy="45720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Photosynthesis quiz: 12 minutes</a:t>
            </a:r>
          </a:p>
          <a:p>
            <a:pPr marL="0" indent="0">
              <a:buNone/>
            </a:pPr>
            <a:r>
              <a:rPr lang="en-US" dirty="0" smtClean="0"/>
              <a:t>ATP </a:t>
            </a:r>
            <a:r>
              <a:rPr lang="en-US" dirty="0" smtClean="0"/>
              <a:t>model + PPT: Remaining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Homework: </a:t>
            </a:r>
          </a:p>
          <a:p>
            <a:r>
              <a:rPr lang="en-US" dirty="0" smtClean="0"/>
              <a:t>DBA #13: 1/26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49335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8153400" cy="4572000"/>
          </a:xfrm>
        </p:spPr>
        <p:txBody>
          <a:bodyPr/>
          <a:lstStyle/>
          <a:p>
            <a:r>
              <a:rPr lang="en-US" dirty="0" smtClean="0"/>
              <a:t>Discovery letters due </a:t>
            </a:r>
            <a:r>
              <a:rPr lang="en-US" dirty="0" smtClean="0"/>
              <a:t>TOMORROW</a:t>
            </a:r>
            <a:endParaRPr lang="en-US" dirty="0" smtClean="0"/>
          </a:p>
          <a:p>
            <a:r>
              <a:rPr lang="en-US" dirty="0" smtClean="0"/>
              <a:t>Mid-Year  ACT tomorrow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53190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Unit </a:t>
            </a:r>
            <a:r>
              <a:rPr lang="en-US" dirty="0" smtClean="0"/>
              <a:t>5: </a:t>
            </a:r>
            <a:r>
              <a:rPr lang="en-US" dirty="0" smtClean="0"/>
              <a:t>Guiding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8153400" cy="4572000"/>
          </a:xfrm>
        </p:spPr>
        <p:txBody>
          <a:bodyPr/>
          <a:lstStyle/>
          <a:p>
            <a:r>
              <a:rPr lang="en-US" sz="2800" b="1" dirty="0" smtClean="0">
                <a:solidFill>
                  <a:srgbClr val="FFFF00"/>
                </a:solidFill>
              </a:rPr>
              <a:t>What molecule of energy do all living organisms use? </a:t>
            </a:r>
          </a:p>
          <a:p>
            <a:r>
              <a:rPr lang="en-US" sz="2800" b="1" dirty="0" smtClean="0"/>
              <a:t>How </a:t>
            </a:r>
            <a:r>
              <a:rPr lang="en-US" sz="2800" b="1" dirty="0"/>
              <a:t>do plants make food for themselves?</a:t>
            </a:r>
          </a:p>
          <a:p>
            <a:r>
              <a:rPr lang="en-US" sz="2800" b="1" dirty="0"/>
              <a:t>Why do all organisms need some source of food?</a:t>
            </a:r>
          </a:p>
          <a:p>
            <a:r>
              <a:rPr lang="en-US" sz="2800" b="1" dirty="0"/>
              <a:t>Why do we and most other organisms need oxygen?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86769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Unit </a:t>
            </a:r>
            <a:r>
              <a:rPr lang="en-US" dirty="0" smtClean="0"/>
              <a:t>5 </a:t>
            </a:r>
            <a:r>
              <a:rPr lang="en-US" dirty="0" smtClean="0"/>
              <a:t>Objectives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8153400" cy="4572000"/>
          </a:xfrm>
        </p:spPr>
        <p:txBody>
          <a:bodyPr>
            <a:normAutofit/>
          </a:bodyPr>
          <a:lstStyle/>
          <a:p>
            <a:r>
              <a:rPr lang="en-US" sz="4000" dirty="0"/>
              <a:t>SWBAT describe and create a model of adenosine triphosphate. </a:t>
            </a:r>
          </a:p>
        </p:txBody>
      </p:sp>
    </p:spTree>
    <p:extLst>
      <p:ext uri="{BB962C8B-B14F-4D97-AF65-F5344CB8AC3E}">
        <p14:creationId xmlns:p14="http://schemas.microsoft.com/office/powerpoint/2010/main" val="21136908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Controlled Energy Flow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4114800" cy="4625609"/>
          </a:xfrm>
        </p:spPr>
        <p:txBody>
          <a:bodyPr/>
          <a:lstStyle/>
          <a:p>
            <a:r>
              <a:rPr lang="en-US" dirty="0" smtClean="0"/>
              <a:t>What is the safest way to get out of a building 5 story building? </a:t>
            </a:r>
          </a:p>
          <a:p>
            <a:pPr lvl="1"/>
            <a:r>
              <a:rPr lang="en-US" dirty="0" smtClean="0"/>
              <a:t>Walking down stairs </a:t>
            </a:r>
          </a:p>
          <a:p>
            <a:pPr lvl="1"/>
            <a:r>
              <a:rPr lang="en-US" dirty="0" smtClean="0"/>
              <a:t>Jumping out the window</a:t>
            </a:r>
          </a:p>
          <a:p>
            <a:r>
              <a:rPr lang="en-US" dirty="0" smtClean="0"/>
              <a:t>Why?</a:t>
            </a:r>
            <a:endParaRPr lang="en-US" dirty="0"/>
          </a:p>
        </p:txBody>
      </p:sp>
      <p:pic>
        <p:nvPicPr>
          <p:cNvPr id="12290" name="Picture 2" descr="http://www.adaringadventure.com/blog/wordpress/wp-content/uploads/2008/12/women-jumping-out-of-window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00600" y="1600200"/>
            <a:ext cx="2438400" cy="4876800"/>
          </a:xfrm>
          <a:prstGeom prst="rect">
            <a:avLst/>
          </a:prstGeom>
          <a:noFill/>
        </p:spPr>
      </p:pic>
      <p:pic>
        <p:nvPicPr>
          <p:cNvPr id="12292" name="Picture 4" descr="http://images.teamsugar.com/files/users/1/12981/41_2007/girl-stair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34200" y="304800"/>
            <a:ext cx="2076450" cy="48768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781818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Controlled Energy Flow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4114800" cy="4625609"/>
          </a:xfrm>
        </p:spPr>
        <p:txBody>
          <a:bodyPr/>
          <a:lstStyle/>
          <a:p>
            <a:r>
              <a:rPr lang="en-US" dirty="0" smtClean="0"/>
              <a:t>What is the safest way to get out of a building 5 story building? </a:t>
            </a:r>
          </a:p>
          <a:p>
            <a:pPr lvl="1"/>
            <a:r>
              <a:rPr lang="en-US" u="sng" dirty="0" smtClean="0">
                <a:solidFill>
                  <a:srgbClr val="FFFF00"/>
                </a:solidFill>
              </a:rPr>
              <a:t>Walking down stairs 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Jumping out the window</a:t>
            </a:r>
          </a:p>
          <a:p>
            <a:endParaRPr lang="en-US" dirty="0"/>
          </a:p>
        </p:txBody>
      </p:sp>
      <p:pic>
        <p:nvPicPr>
          <p:cNvPr id="12290" name="Picture 2" descr="http://www.adaringadventure.com/blog/wordpress/wp-content/uploads/2008/12/women-jumping-out-of-window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57800" y="1447800"/>
            <a:ext cx="2438400" cy="4876800"/>
          </a:xfrm>
          <a:prstGeom prst="rect">
            <a:avLst/>
          </a:prstGeom>
          <a:noFill/>
        </p:spPr>
      </p:pic>
      <p:pic>
        <p:nvPicPr>
          <p:cNvPr id="12292" name="Picture 4" descr="http://images.teamsugar.com/files/users/1/12981/41_2007/girl-stair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05600" y="381000"/>
            <a:ext cx="2076450" cy="48768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348146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Controlled Energy Flow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4114800" cy="4625609"/>
          </a:xfrm>
        </p:spPr>
        <p:txBody>
          <a:bodyPr>
            <a:normAutofit/>
          </a:bodyPr>
          <a:lstStyle/>
          <a:p>
            <a:r>
              <a:rPr lang="en-US" dirty="0" smtClean="0"/>
              <a:t>The reason why going down stairs is less dangerous is because the speed of the drop is controlled. </a:t>
            </a:r>
          </a:p>
          <a:p>
            <a:r>
              <a:rPr lang="en-US" dirty="0" smtClean="0"/>
              <a:t>The fast, big drop is changed into smaller, slower drops.</a:t>
            </a:r>
          </a:p>
        </p:txBody>
      </p:sp>
      <p:grpSp>
        <p:nvGrpSpPr>
          <p:cNvPr id="25" name="Group 24"/>
          <p:cNvGrpSpPr/>
          <p:nvPr/>
        </p:nvGrpSpPr>
        <p:grpSpPr>
          <a:xfrm>
            <a:off x="5104606" y="3429000"/>
            <a:ext cx="3658394" cy="3124994"/>
            <a:chOff x="4876006" y="2057400"/>
            <a:chExt cx="3658394" cy="3124994"/>
          </a:xfrm>
        </p:grpSpPr>
        <p:cxnSp>
          <p:nvCxnSpPr>
            <p:cNvPr id="7" name="Straight Connector 6"/>
            <p:cNvCxnSpPr/>
            <p:nvPr/>
          </p:nvCxnSpPr>
          <p:spPr>
            <a:xfrm rot="5400000">
              <a:off x="7620000" y="4191000"/>
              <a:ext cx="609600" cy="0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rot="5400000">
              <a:off x="6400800" y="2971800"/>
              <a:ext cx="609600" cy="0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5400000">
              <a:off x="7010400" y="3581400"/>
              <a:ext cx="609600" cy="0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8191500" y="4838700"/>
              <a:ext cx="685800" cy="0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5400000">
              <a:off x="5791200" y="2362200"/>
              <a:ext cx="609600" cy="0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7924800" y="4495800"/>
              <a:ext cx="6096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6096000" y="2667000"/>
              <a:ext cx="6096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6705600" y="3276600"/>
              <a:ext cx="6096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7315200" y="3886200"/>
              <a:ext cx="6096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/>
            <p:nvPr/>
          </p:nvCxnSpPr>
          <p:spPr>
            <a:xfrm rot="5400000">
              <a:off x="3314700" y="3619500"/>
              <a:ext cx="3124200" cy="1588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4" name="TextBox 23"/>
          <p:cNvSpPr txBox="1"/>
          <p:nvPr/>
        </p:nvSpPr>
        <p:spPr>
          <a:xfrm>
            <a:off x="5410200" y="32766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vs.</a:t>
            </a:r>
            <a:endParaRPr lang="en-US" dirty="0"/>
          </a:p>
        </p:txBody>
      </p:sp>
      <p:cxnSp>
        <p:nvCxnSpPr>
          <p:cNvPr id="28" name="Straight Connector 27"/>
          <p:cNvCxnSpPr/>
          <p:nvPr/>
        </p:nvCxnSpPr>
        <p:spPr>
          <a:xfrm rot="5400000">
            <a:off x="2933700" y="4686300"/>
            <a:ext cx="37338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rot="10800000">
            <a:off x="4800600" y="6553200"/>
            <a:ext cx="39624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34" name="Picture 2" descr="http://www.adaringadventure.com/blog/wordpress/wp-content/uploads/2008/12/women-jumping-out-of-window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00600" y="1447800"/>
            <a:ext cx="838200" cy="1752600"/>
          </a:xfrm>
          <a:prstGeom prst="rect">
            <a:avLst/>
          </a:prstGeom>
          <a:noFill/>
        </p:spPr>
      </p:pic>
      <p:pic>
        <p:nvPicPr>
          <p:cNvPr id="35" name="Picture 4" descr="http://images.teamsugar.com/files/users/1/12981/41_2007/girl-stair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9800" y="1447800"/>
            <a:ext cx="762000" cy="17526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630559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4114800" cy="4625609"/>
          </a:xfrm>
        </p:spPr>
        <p:txBody>
          <a:bodyPr>
            <a:normAutofit/>
          </a:bodyPr>
          <a:lstStyle/>
          <a:p>
            <a:r>
              <a:rPr lang="en-US" dirty="0" smtClean="0"/>
              <a:t>The same thing happens in your body.</a:t>
            </a:r>
          </a:p>
          <a:p>
            <a:r>
              <a:rPr lang="en-US" dirty="0" smtClean="0"/>
              <a:t>If you released all of the potential energy stored in matter at once, your body would light up in flames. </a:t>
            </a:r>
          </a:p>
          <a:p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5104606" y="3429000"/>
            <a:ext cx="3658394" cy="3124994"/>
            <a:chOff x="4876006" y="2057400"/>
            <a:chExt cx="3658394" cy="3124994"/>
          </a:xfrm>
        </p:grpSpPr>
        <p:cxnSp>
          <p:nvCxnSpPr>
            <p:cNvPr id="5" name="Straight Connector 4"/>
            <p:cNvCxnSpPr/>
            <p:nvPr/>
          </p:nvCxnSpPr>
          <p:spPr>
            <a:xfrm rot="5400000">
              <a:off x="7620000" y="4191000"/>
              <a:ext cx="609600" cy="0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 rot="5400000">
              <a:off x="6400800" y="2971800"/>
              <a:ext cx="609600" cy="0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rot="5400000">
              <a:off x="7010400" y="3581400"/>
              <a:ext cx="609600" cy="0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rot="5400000">
              <a:off x="8191500" y="4838700"/>
              <a:ext cx="685800" cy="0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5400000">
              <a:off x="5791200" y="2362200"/>
              <a:ext cx="609600" cy="0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7924800" y="4495800"/>
              <a:ext cx="6096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6096000" y="2667000"/>
              <a:ext cx="6096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6705600" y="3276600"/>
              <a:ext cx="6096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7315200" y="3886200"/>
              <a:ext cx="6096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 rot="5400000">
              <a:off x="3314700" y="3619500"/>
              <a:ext cx="3124200" cy="1588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15" name="Straight Connector 14"/>
          <p:cNvCxnSpPr/>
          <p:nvPr/>
        </p:nvCxnSpPr>
        <p:spPr>
          <a:xfrm rot="5400000">
            <a:off x="2933700" y="4686300"/>
            <a:ext cx="37338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10800000">
            <a:off x="4800600" y="6553200"/>
            <a:ext cx="39624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31746" name="Picture 2" descr="http://www.seriouseats.com/required_eating/images/potd-marshmallowsonfir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14800" y="533400"/>
            <a:ext cx="1905000" cy="1268730"/>
          </a:xfrm>
          <a:prstGeom prst="rect">
            <a:avLst/>
          </a:prstGeom>
          <a:noFill/>
        </p:spPr>
      </p:pic>
      <p:pic>
        <p:nvPicPr>
          <p:cNvPr id="31748" name="Picture 4" descr="http://pro.corbis.com/images/42-20246371.jpg?size=67&amp;uid=FA0188A5-EDA9-4A4E-A4BD-875EDDEA22B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1200" y="1676400"/>
            <a:ext cx="1880403" cy="125458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48024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1739</TotalTime>
  <Words>449</Words>
  <Application>Microsoft Office PowerPoint</Application>
  <PresentationFormat>On-screen Show (4:3)</PresentationFormat>
  <Paragraphs>76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Paper</vt:lpstr>
      <vt:lpstr>January 15th, 2015</vt:lpstr>
      <vt:lpstr>Agenda </vt:lpstr>
      <vt:lpstr>Announcements </vt:lpstr>
      <vt:lpstr>Unit 5: Guiding Questions</vt:lpstr>
      <vt:lpstr>Unit 5 Objectives </vt:lpstr>
      <vt:lpstr>Controlled Energy Flow</vt:lpstr>
      <vt:lpstr>Controlled Energy Flow</vt:lpstr>
      <vt:lpstr>Controlled Energy Flow</vt:lpstr>
      <vt:lpstr>PowerPoint Presentation</vt:lpstr>
      <vt:lpstr>PowerPoint Presentation</vt:lpstr>
      <vt:lpstr>The Function of ATP</vt:lpstr>
      <vt:lpstr>The Function of ATP</vt:lpstr>
      <vt:lpstr>The Function of ATP</vt:lpstr>
      <vt:lpstr>The Structure of ATP</vt:lpstr>
      <vt:lpstr>The structure of ATP</vt:lpstr>
      <vt:lpstr>The Structure of ATP</vt:lpstr>
      <vt:lpstr>The Structure of ATP</vt:lpstr>
      <vt:lpstr>The Structure of ATP</vt:lpstr>
      <vt:lpstr>ATP Model </vt:lpstr>
    </vt:vector>
  </TitlesOfParts>
  <Company>MCS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Warm-Up (5 minutes)</dc:title>
  <dc:creator>Student128</dc:creator>
  <cp:lastModifiedBy>Unistar</cp:lastModifiedBy>
  <cp:revision>50</cp:revision>
  <dcterms:created xsi:type="dcterms:W3CDTF">2011-10-17T01:02:30Z</dcterms:created>
  <dcterms:modified xsi:type="dcterms:W3CDTF">2015-01-09T22:07:28Z</dcterms:modified>
</cp:coreProperties>
</file>