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gif" ContentType="image/gi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309" r:id="rId2"/>
    <p:sldId id="312" r:id="rId3"/>
    <p:sldId id="289" r:id="rId4"/>
    <p:sldId id="290" r:id="rId5"/>
    <p:sldId id="291" r:id="rId6"/>
    <p:sldId id="292" r:id="rId7"/>
    <p:sldId id="293" r:id="rId8"/>
    <p:sldId id="294" r:id="rId9"/>
    <p:sldId id="295" r:id="rId10"/>
    <p:sldId id="296" r:id="rId11"/>
    <p:sldId id="297" r:id="rId12"/>
    <p:sldId id="299" r:id="rId13"/>
    <p:sldId id="300" r:id="rId14"/>
    <p:sldId id="301" r:id="rId15"/>
    <p:sldId id="303" r:id="rId16"/>
    <p:sldId id="304" r:id="rId17"/>
    <p:sldId id="305" r:id="rId18"/>
    <p:sldId id="306" r:id="rId19"/>
    <p:sldId id="307" r:id="rId20"/>
    <p:sldId id="308" r:id="rId21"/>
    <p:sldId id="313"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4" autoAdjust="0"/>
    <p:restoredTop sz="94709" autoAdjust="0"/>
  </p:normalViewPr>
  <p:slideViewPr>
    <p:cSldViewPr>
      <p:cViewPr varScale="1">
        <p:scale>
          <a:sx n="74" d="100"/>
          <a:sy n="74" d="100"/>
        </p:scale>
        <p:origin x="-952"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printerSettings" Target="printerSettings/printerSettings1.bin"/><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B051478-E3E2-4A9A-9979-94EBCBE9E3BB}" type="datetimeFigureOut">
              <a:rPr lang="en-US" smtClean="0"/>
              <a:pPr/>
              <a:t>1/16/15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36618D-6A61-48D1-B9D3-DADFBF8CEE79}" type="slidenum">
              <a:rPr lang="en-US" smtClean="0"/>
              <a:pPr/>
              <a:t>‹#›</a:t>
            </a:fld>
            <a:endParaRPr lang="en-US"/>
          </a:p>
        </p:txBody>
      </p:sp>
    </p:spTree>
    <p:extLst>
      <p:ext uri="{BB962C8B-B14F-4D97-AF65-F5344CB8AC3E}">
        <p14:creationId xmlns:p14="http://schemas.microsoft.com/office/powerpoint/2010/main" val="2702019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051478-E3E2-4A9A-9979-94EBCBE9E3BB}" type="datetimeFigureOut">
              <a:rPr lang="en-US" smtClean="0"/>
              <a:pPr/>
              <a:t>1/16/15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36618D-6A61-48D1-B9D3-DADFBF8CEE79}" type="slidenum">
              <a:rPr lang="en-US" smtClean="0"/>
              <a:pPr/>
              <a:t>‹#›</a:t>
            </a:fld>
            <a:endParaRPr lang="en-US"/>
          </a:p>
        </p:txBody>
      </p:sp>
    </p:spTree>
    <p:extLst>
      <p:ext uri="{BB962C8B-B14F-4D97-AF65-F5344CB8AC3E}">
        <p14:creationId xmlns:p14="http://schemas.microsoft.com/office/powerpoint/2010/main" val="2949498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051478-E3E2-4A9A-9979-94EBCBE9E3BB}" type="datetimeFigureOut">
              <a:rPr lang="en-US" smtClean="0"/>
              <a:pPr/>
              <a:t>1/16/15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36618D-6A61-48D1-B9D3-DADFBF8CEE79}" type="slidenum">
              <a:rPr lang="en-US" smtClean="0"/>
              <a:pPr/>
              <a:t>‹#›</a:t>
            </a:fld>
            <a:endParaRPr lang="en-US"/>
          </a:p>
        </p:txBody>
      </p:sp>
    </p:spTree>
    <p:extLst>
      <p:ext uri="{BB962C8B-B14F-4D97-AF65-F5344CB8AC3E}">
        <p14:creationId xmlns:p14="http://schemas.microsoft.com/office/powerpoint/2010/main" val="1427941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051478-E3E2-4A9A-9979-94EBCBE9E3BB}" type="datetimeFigureOut">
              <a:rPr lang="en-US" smtClean="0"/>
              <a:pPr/>
              <a:t>1/16/15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36618D-6A61-48D1-B9D3-DADFBF8CEE79}" type="slidenum">
              <a:rPr lang="en-US" smtClean="0"/>
              <a:pPr/>
              <a:t>‹#›</a:t>
            </a:fld>
            <a:endParaRPr lang="en-US"/>
          </a:p>
        </p:txBody>
      </p:sp>
    </p:spTree>
    <p:extLst>
      <p:ext uri="{BB962C8B-B14F-4D97-AF65-F5344CB8AC3E}">
        <p14:creationId xmlns:p14="http://schemas.microsoft.com/office/powerpoint/2010/main" val="2275933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B051478-E3E2-4A9A-9979-94EBCBE9E3BB}" type="datetimeFigureOut">
              <a:rPr lang="en-US" smtClean="0"/>
              <a:pPr/>
              <a:t>1/16/15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36618D-6A61-48D1-B9D3-DADFBF8CEE79}" type="slidenum">
              <a:rPr lang="en-US" smtClean="0"/>
              <a:pPr/>
              <a:t>‹#›</a:t>
            </a:fld>
            <a:endParaRPr lang="en-US"/>
          </a:p>
        </p:txBody>
      </p:sp>
    </p:spTree>
    <p:extLst>
      <p:ext uri="{BB962C8B-B14F-4D97-AF65-F5344CB8AC3E}">
        <p14:creationId xmlns:p14="http://schemas.microsoft.com/office/powerpoint/2010/main" val="1798952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B051478-E3E2-4A9A-9979-94EBCBE9E3BB}" type="datetimeFigureOut">
              <a:rPr lang="en-US" smtClean="0"/>
              <a:pPr/>
              <a:t>1/16/15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36618D-6A61-48D1-B9D3-DADFBF8CEE79}" type="slidenum">
              <a:rPr lang="en-US" smtClean="0"/>
              <a:pPr/>
              <a:t>‹#›</a:t>
            </a:fld>
            <a:endParaRPr lang="en-US"/>
          </a:p>
        </p:txBody>
      </p:sp>
    </p:spTree>
    <p:extLst>
      <p:ext uri="{BB962C8B-B14F-4D97-AF65-F5344CB8AC3E}">
        <p14:creationId xmlns:p14="http://schemas.microsoft.com/office/powerpoint/2010/main" val="1034301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B051478-E3E2-4A9A-9979-94EBCBE9E3BB}" type="datetimeFigureOut">
              <a:rPr lang="en-US" smtClean="0"/>
              <a:pPr/>
              <a:t>1/16/15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236618D-6A61-48D1-B9D3-DADFBF8CEE79}" type="slidenum">
              <a:rPr lang="en-US" smtClean="0"/>
              <a:pPr/>
              <a:t>‹#›</a:t>
            </a:fld>
            <a:endParaRPr lang="en-US"/>
          </a:p>
        </p:txBody>
      </p:sp>
    </p:spTree>
    <p:extLst>
      <p:ext uri="{BB962C8B-B14F-4D97-AF65-F5344CB8AC3E}">
        <p14:creationId xmlns:p14="http://schemas.microsoft.com/office/powerpoint/2010/main" val="1417940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B051478-E3E2-4A9A-9979-94EBCBE9E3BB}" type="datetimeFigureOut">
              <a:rPr lang="en-US" smtClean="0"/>
              <a:pPr/>
              <a:t>1/16/15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236618D-6A61-48D1-B9D3-DADFBF8CEE79}" type="slidenum">
              <a:rPr lang="en-US" smtClean="0"/>
              <a:pPr/>
              <a:t>‹#›</a:t>
            </a:fld>
            <a:endParaRPr lang="en-US"/>
          </a:p>
        </p:txBody>
      </p:sp>
    </p:spTree>
    <p:extLst>
      <p:ext uri="{BB962C8B-B14F-4D97-AF65-F5344CB8AC3E}">
        <p14:creationId xmlns:p14="http://schemas.microsoft.com/office/powerpoint/2010/main" val="656067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051478-E3E2-4A9A-9979-94EBCBE9E3BB}" type="datetimeFigureOut">
              <a:rPr lang="en-US" smtClean="0"/>
              <a:pPr/>
              <a:t>1/16/15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236618D-6A61-48D1-B9D3-DADFBF8CEE79}" type="slidenum">
              <a:rPr lang="en-US" smtClean="0"/>
              <a:pPr/>
              <a:t>‹#›</a:t>
            </a:fld>
            <a:endParaRPr lang="en-US"/>
          </a:p>
        </p:txBody>
      </p:sp>
    </p:spTree>
    <p:extLst>
      <p:ext uri="{BB962C8B-B14F-4D97-AF65-F5344CB8AC3E}">
        <p14:creationId xmlns:p14="http://schemas.microsoft.com/office/powerpoint/2010/main" val="1249128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051478-E3E2-4A9A-9979-94EBCBE9E3BB}" type="datetimeFigureOut">
              <a:rPr lang="en-US" smtClean="0"/>
              <a:pPr/>
              <a:t>1/16/15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36618D-6A61-48D1-B9D3-DADFBF8CEE79}" type="slidenum">
              <a:rPr lang="en-US" smtClean="0"/>
              <a:pPr/>
              <a:t>‹#›</a:t>
            </a:fld>
            <a:endParaRPr lang="en-US"/>
          </a:p>
        </p:txBody>
      </p:sp>
    </p:spTree>
    <p:extLst>
      <p:ext uri="{BB962C8B-B14F-4D97-AF65-F5344CB8AC3E}">
        <p14:creationId xmlns:p14="http://schemas.microsoft.com/office/powerpoint/2010/main" val="2730116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051478-E3E2-4A9A-9979-94EBCBE9E3BB}" type="datetimeFigureOut">
              <a:rPr lang="en-US" smtClean="0"/>
              <a:pPr/>
              <a:t>1/16/15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36618D-6A61-48D1-B9D3-DADFBF8CEE79}" type="slidenum">
              <a:rPr lang="en-US" smtClean="0"/>
              <a:pPr/>
              <a:t>‹#›</a:t>
            </a:fld>
            <a:endParaRPr lang="en-US"/>
          </a:p>
        </p:txBody>
      </p:sp>
    </p:spTree>
    <p:extLst>
      <p:ext uri="{BB962C8B-B14F-4D97-AF65-F5344CB8AC3E}">
        <p14:creationId xmlns:p14="http://schemas.microsoft.com/office/powerpoint/2010/main" val="50657455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051478-E3E2-4A9A-9979-94EBCBE9E3BB}" type="datetimeFigureOut">
              <a:rPr lang="en-US" smtClean="0"/>
              <a:pPr/>
              <a:t>1/16/15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36618D-6A61-48D1-B9D3-DADFBF8CEE79}" type="slidenum">
              <a:rPr lang="en-US" smtClean="0"/>
              <a:pPr/>
              <a:t>‹#›</a:t>
            </a:fld>
            <a:endParaRPr lang="en-US"/>
          </a:p>
        </p:txBody>
      </p:sp>
    </p:spTree>
    <p:extLst>
      <p:ext uri="{BB962C8B-B14F-4D97-AF65-F5344CB8AC3E}">
        <p14:creationId xmlns:p14="http://schemas.microsoft.com/office/powerpoint/2010/main" val="2557711237"/>
      </p:ext>
    </p:extLst>
  </p:cSld>
  <p:clrMap bg1="dk1" tx1="lt1" bg2="dk2" tx2="lt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 Id="rId3" Type="http://schemas.openxmlformats.org/officeDocument/2006/relationships/image" Target="../media/image4.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gi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gif"/></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jpe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 Id="rId3" Type="http://schemas.openxmlformats.org/officeDocument/2006/relationships/image" Target="../media/image2.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 Id="rId3" Type="http://schemas.openxmlformats.org/officeDocument/2006/relationships/image" Target="../media/image2.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 Id="rId3"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January 20</a:t>
            </a:r>
            <a:r>
              <a:rPr lang="en-US" baseline="30000" dirty="0" smtClean="0"/>
              <a:t>th</a:t>
            </a:r>
            <a:r>
              <a:rPr lang="en-US" dirty="0" smtClean="0"/>
              <a:t>, 2015: 1</a:t>
            </a:r>
            <a:r>
              <a:rPr lang="en-US" baseline="30000" dirty="0" smtClean="0"/>
              <a:t>st</a:t>
            </a:r>
            <a:r>
              <a:rPr lang="en-US" dirty="0" smtClean="0"/>
              <a:t> – 3</a:t>
            </a:r>
            <a:r>
              <a:rPr lang="en-US" baseline="30000" dirty="0" smtClean="0"/>
              <a:t>rd</a:t>
            </a:r>
            <a:r>
              <a:rPr lang="en-US" dirty="0" smtClean="0"/>
              <a:t> </a:t>
            </a:r>
            <a:endParaRPr lang="en-US" dirty="0"/>
          </a:p>
        </p:txBody>
      </p:sp>
      <p:sp>
        <p:nvSpPr>
          <p:cNvPr id="3" name="Content Placeholder 2"/>
          <p:cNvSpPr>
            <a:spLocks noGrp="1"/>
          </p:cNvSpPr>
          <p:nvPr>
            <p:ph sz="half" idx="1"/>
          </p:nvPr>
        </p:nvSpPr>
        <p:spPr>
          <a:xfrm>
            <a:off x="457200" y="1600200"/>
            <a:ext cx="8229600" cy="4525963"/>
          </a:xfrm>
        </p:spPr>
        <p:txBody>
          <a:bodyPr/>
          <a:lstStyle/>
          <a:p>
            <a:r>
              <a:rPr lang="en-US" dirty="0" smtClean="0"/>
              <a:t>We will be completing our mid-year ACT. </a:t>
            </a:r>
          </a:p>
          <a:p>
            <a:r>
              <a:rPr lang="en-US" dirty="0" smtClean="0"/>
              <a:t>Materials: Your answer sheet, test copy, and writing utensil. </a:t>
            </a:r>
          </a:p>
          <a:p>
            <a:endParaRPr lang="en-US" dirty="0"/>
          </a:p>
          <a:p>
            <a:r>
              <a:rPr lang="en-US" dirty="0" smtClean="0"/>
              <a:t>Total time remaining: </a:t>
            </a:r>
          </a:p>
          <a:p>
            <a:pPr lvl="1"/>
            <a:r>
              <a:rPr lang="en-US" dirty="0" smtClean="0"/>
              <a:t>First period: 4:00 </a:t>
            </a:r>
          </a:p>
          <a:p>
            <a:pPr lvl="1"/>
            <a:r>
              <a:rPr lang="en-US" dirty="0" smtClean="0"/>
              <a:t>Second period: </a:t>
            </a:r>
          </a:p>
          <a:p>
            <a:pPr lvl="1"/>
            <a:r>
              <a:rPr lang="en-US" dirty="0" smtClean="0"/>
              <a:t>Third period: </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57200" y="1775191"/>
            <a:ext cx="4114800" cy="4625609"/>
          </a:xfrm>
        </p:spPr>
        <p:txBody>
          <a:bodyPr>
            <a:normAutofit/>
          </a:bodyPr>
          <a:lstStyle/>
          <a:p>
            <a:r>
              <a:rPr lang="en-US" dirty="0" smtClean="0"/>
              <a:t>The same thing happens in your body.</a:t>
            </a:r>
          </a:p>
          <a:p>
            <a:r>
              <a:rPr lang="en-US" dirty="0" smtClean="0"/>
              <a:t>If you released all of the potential energy stored in matter at once, your body would light up in flames. </a:t>
            </a:r>
          </a:p>
          <a:p>
            <a:endParaRPr lang="en-US" dirty="0"/>
          </a:p>
        </p:txBody>
      </p:sp>
      <p:grpSp>
        <p:nvGrpSpPr>
          <p:cNvPr id="4" name="Group 3"/>
          <p:cNvGrpSpPr/>
          <p:nvPr/>
        </p:nvGrpSpPr>
        <p:grpSpPr>
          <a:xfrm>
            <a:off x="5104606" y="3429000"/>
            <a:ext cx="3658394" cy="3124994"/>
            <a:chOff x="4876006" y="2057400"/>
            <a:chExt cx="3658394" cy="3124994"/>
          </a:xfrm>
        </p:grpSpPr>
        <p:cxnSp>
          <p:nvCxnSpPr>
            <p:cNvPr id="5" name="Straight Connector 4"/>
            <p:cNvCxnSpPr/>
            <p:nvPr/>
          </p:nvCxnSpPr>
          <p:spPr>
            <a:xfrm rot="5400000">
              <a:off x="7620000" y="4191000"/>
              <a:ext cx="609600" cy="0"/>
            </a:xfrm>
            <a:prstGeom prst="line">
              <a:avLst/>
            </a:prstGeom>
            <a:ln w="38100"/>
          </p:spPr>
          <p:style>
            <a:lnRef idx="1">
              <a:schemeClr val="dk1"/>
            </a:lnRef>
            <a:fillRef idx="0">
              <a:schemeClr val="dk1"/>
            </a:fillRef>
            <a:effectRef idx="0">
              <a:schemeClr val="dk1"/>
            </a:effectRef>
            <a:fontRef idx="minor">
              <a:schemeClr val="tx1"/>
            </a:fontRef>
          </p:style>
        </p:cxnSp>
        <p:cxnSp>
          <p:nvCxnSpPr>
            <p:cNvPr id="6" name="Straight Connector 5"/>
            <p:cNvCxnSpPr/>
            <p:nvPr/>
          </p:nvCxnSpPr>
          <p:spPr>
            <a:xfrm rot="5400000">
              <a:off x="6400800" y="2971800"/>
              <a:ext cx="609600" cy="0"/>
            </a:xfrm>
            <a:prstGeom prst="line">
              <a:avLst/>
            </a:prstGeom>
            <a:ln w="38100"/>
          </p:spPr>
          <p:style>
            <a:lnRef idx="1">
              <a:schemeClr val="dk1"/>
            </a:lnRef>
            <a:fillRef idx="0">
              <a:schemeClr val="dk1"/>
            </a:fillRef>
            <a:effectRef idx="0">
              <a:schemeClr val="dk1"/>
            </a:effectRef>
            <a:fontRef idx="minor">
              <a:schemeClr val="tx1"/>
            </a:fontRef>
          </p:style>
        </p:cxnSp>
        <p:cxnSp>
          <p:nvCxnSpPr>
            <p:cNvPr id="7" name="Straight Connector 6"/>
            <p:cNvCxnSpPr/>
            <p:nvPr/>
          </p:nvCxnSpPr>
          <p:spPr>
            <a:xfrm rot="5400000">
              <a:off x="7010400" y="3581400"/>
              <a:ext cx="609600" cy="0"/>
            </a:xfrm>
            <a:prstGeom prst="line">
              <a:avLst/>
            </a:prstGeom>
            <a:ln w="38100"/>
          </p:spPr>
          <p:style>
            <a:lnRef idx="1">
              <a:schemeClr val="dk1"/>
            </a:lnRef>
            <a:fillRef idx="0">
              <a:schemeClr val="dk1"/>
            </a:fillRef>
            <a:effectRef idx="0">
              <a:schemeClr val="dk1"/>
            </a:effectRef>
            <a:fontRef idx="minor">
              <a:schemeClr val="tx1"/>
            </a:fontRef>
          </p:style>
        </p:cxnSp>
        <p:cxnSp>
          <p:nvCxnSpPr>
            <p:cNvPr id="8" name="Straight Connector 7"/>
            <p:cNvCxnSpPr/>
            <p:nvPr/>
          </p:nvCxnSpPr>
          <p:spPr>
            <a:xfrm rot="5400000">
              <a:off x="8191500" y="4838700"/>
              <a:ext cx="685800" cy="0"/>
            </a:xfrm>
            <a:prstGeom prst="line">
              <a:avLst/>
            </a:prstGeom>
            <a:ln w="38100"/>
          </p:spPr>
          <p:style>
            <a:lnRef idx="1">
              <a:schemeClr val="dk1"/>
            </a:lnRef>
            <a:fillRef idx="0">
              <a:schemeClr val="dk1"/>
            </a:fillRef>
            <a:effectRef idx="0">
              <a:schemeClr val="dk1"/>
            </a:effectRef>
            <a:fontRef idx="minor">
              <a:schemeClr val="tx1"/>
            </a:fontRef>
          </p:style>
        </p:cxnSp>
        <p:cxnSp>
          <p:nvCxnSpPr>
            <p:cNvPr id="9" name="Straight Connector 8"/>
            <p:cNvCxnSpPr/>
            <p:nvPr/>
          </p:nvCxnSpPr>
          <p:spPr>
            <a:xfrm rot="5400000">
              <a:off x="5791200" y="2362200"/>
              <a:ext cx="609600" cy="0"/>
            </a:xfrm>
            <a:prstGeom prst="line">
              <a:avLst/>
            </a:prstGeom>
            <a:ln w="38100"/>
          </p:spPr>
          <p:style>
            <a:lnRef idx="1">
              <a:schemeClr val="dk1"/>
            </a:lnRef>
            <a:fillRef idx="0">
              <a:schemeClr val="dk1"/>
            </a:fillRef>
            <a:effectRef idx="0">
              <a:schemeClr val="dk1"/>
            </a:effectRef>
            <a:fontRef idx="minor">
              <a:schemeClr val="tx1"/>
            </a:fontRef>
          </p:style>
        </p:cxnSp>
        <p:cxnSp>
          <p:nvCxnSpPr>
            <p:cNvPr id="10" name="Straight Connector 9"/>
            <p:cNvCxnSpPr/>
            <p:nvPr/>
          </p:nvCxnSpPr>
          <p:spPr>
            <a:xfrm>
              <a:off x="7924800" y="4495800"/>
              <a:ext cx="609600"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11" name="Straight Connector 10"/>
            <p:cNvCxnSpPr/>
            <p:nvPr/>
          </p:nvCxnSpPr>
          <p:spPr>
            <a:xfrm>
              <a:off x="6096000" y="2667000"/>
              <a:ext cx="609600"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12" name="Straight Connector 11"/>
            <p:cNvCxnSpPr/>
            <p:nvPr/>
          </p:nvCxnSpPr>
          <p:spPr>
            <a:xfrm>
              <a:off x="6705600" y="3276600"/>
              <a:ext cx="609600"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13" name="Straight Connector 12"/>
            <p:cNvCxnSpPr/>
            <p:nvPr/>
          </p:nvCxnSpPr>
          <p:spPr>
            <a:xfrm>
              <a:off x="7315200" y="3886200"/>
              <a:ext cx="609600"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14" name="Straight Arrow Connector 13"/>
            <p:cNvCxnSpPr/>
            <p:nvPr/>
          </p:nvCxnSpPr>
          <p:spPr>
            <a:xfrm rot="5400000">
              <a:off x="3314700" y="3619500"/>
              <a:ext cx="3124200" cy="1588"/>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grpSp>
      <p:cxnSp>
        <p:nvCxnSpPr>
          <p:cNvPr id="15" name="Straight Connector 14"/>
          <p:cNvCxnSpPr/>
          <p:nvPr/>
        </p:nvCxnSpPr>
        <p:spPr>
          <a:xfrm rot="5400000">
            <a:off x="2933700" y="4686300"/>
            <a:ext cx="3733800"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16" name="Straight Connector 15"/>
          <p:cNvCxnSpPr/>
          <p:nvPr/>
        </p:nvCxnSpPr>
        <p:spPr>
          <a:xfrm rot="10800000">
            <a:off x="4800600" y="6553200"/>
            <a:ext cx="3962400"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pic>
        <p:nvPicPr>
          <p:cNvPr id="31746" name="Picture 2" descr="http://www.seriouseats.com/required_eating/images/potd-marshmallowsonfire.jpg"/>
          <p:cNvPicPr>
            <a:picLocks noChangeAspect="1" noChangeArrowheads="1"/>
          </p:cNvPicPr>
          <p:nvPr/>
        </p:nvPicPr>
        <p:blipFill>
          <a:blip r:embed="rId2" cstate="print"/>
          <a:srcRect/>
          <a:stretch>
            <a:fillRect/>
          </a:stretch>
        </p:blipFill>
        <p:spPr bwMode="auto">
          <a:xfrm>
            <a:off x="4114800" y="533400"/>
            <a:ext cx="1905000" cy="1268730"/>
          </a:xfrm>
          <a:prstGeom prst="rect">
            <a:avLst/>
          </a:prstGeom>
          <a:noFill/>
        </p:spPr>
      </p:pic>
      <p:pic>
        <p:nvPicPr>
          <p:cNvPr id="31748" name="Picture 4" descr="http://pro.corbis.com/images/42-20246371.jpg?size=67&amp;uid=FA0188A5-EDA9-4A4E-A4BD-875EDDEA22B5"/>
          <p:cNvPicPr>
            <a:picLocks noChangeAspect="1" noChangeArrowheads="1"/>
          </p:cNvPicPr>
          <p:nvPr/>
        </p:nvPicPr>
        <p:blipFill>
          <a:blip r:embed="rId3" cstate="print"/>
          <a:srcRect/>
          <a:stretch>
            <a:fillRect/>
          </a:stretch>
        </p:blipFill>
        <p:spPr bwMode="auto">
          <a:xfrm>
            <a:off x="5791200" y="1676400"/>
            <a:ext cx="1880403" cy="1254581"/>
          </a:xfrm>
          <a:prstGeom prst="rect">
            <a:avLst/>
          </a:prstGeom>
          <a:noFill/>
        </p:spPr>
      </p:pic>
    </p:spTree>
    <p:extLst>
      <p:ext uri="{BB962C8B-B14F-4D97-AF65-F5344CB8AC3E}">
        <p14:creationId xmlns:p14="http://schemas.microsoft.com/office/powerpoint/2010/main" val="348024331"/>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ctr">
              <a:buNone/>
            </a:pPr>
            <a:r>
              <a:rPr lang="en-US" sz="7000" dirty="0" smtClean="0"/>
              <a:t>How does your body release energy safely?</a:t>
            </a:r>
            <a:endParaRPr lang="en-US" sz="7000" dirty="0"/>
          </a:p>
        </p:txBody>
      </p:sp>
    </p:spTree>
    <p:extLst>
      <p:ext uri="{BB962C8B-B14F-4D97-AF65-F5344CB8AC3E}">
        <p14:creationId xmlns:p14="http://schemas.microsoft.com/office/powerpoint/2010/main" val="2586867043"/>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Function of ATP</a:t>
            </a:r>
            <a:endParaRPr lang="en-US" dirty="0"/>
          </a:p>
        </p:txBody>
      </p:sp>
      <p:sp>
        <p:nvSpPr>
          <p:cNvPr id="3" name="Content Placeholder 2"/>
          <p:cNvSpPr>
            <a:spLocks noGrp="1"/>
          </p:cNvSpPr>
          <p:nvPr>
            <p:ph idx="1"/>
          </p:nvPr>
        </p:nvSpPr>
        <p:spPr>
          <a:xfrm>
            <a:off x="457200" y="1775191"/>
            <a:ext cx="4114800" cy="4625609"/>
          </a:xfrm>
        </p:spPr>
        <p:txBody>
          <a:bodyPr>
            <a:normAutofit lnSpcReduction="10000"/>
          </a:bodyPr>
          <a:lstStyle/>
          <a:p>
            <a:r>
              <a:rPr lang="en-US" dirty="0" smtClean="0"/>
              <a:t>When living organisms (heterotrophs) digest food, their bodies’ transfer small packets of energy from the food to a biological molecule called </a:t>
            </a:r>
            <a:r>
              <a:rPr lang="en-US" b="1" dirty="0" smtClean="0">
                <a:solidFill>
                  <a:schemeClr val="tx2">
                    <a:lumMod val="75000"/>
                  </a:schemeClr>
                </a:solidFill>
              </a:rPr>
              <a:t>Adenosine Triphosphate (ATP).</a:t>
            </a:r>
            <a:endParaRPr lang="en-US" b="1" dirty="0">
              <a:solidFill>
                <a:schemeClr val="tx2">
                  <a:lumMod val="75000"/>
                </a:schemeClr>
              </a:solidFill>
            </a:endParaRPr>
          </a:p>
        </p:txBody>
      </p:sp>
      <p:cxnSp>
        <p:nvCxnSpPr>
          <p:cNvPr id="5" name="Straight Connector 4"/>
          <p:cNvCxnSpPr/>
          <p:nvPr/>
        </p:nvCxnSpPr>
        <p:spPr>
          <a:xfrm rot="5400000">
            <a:off x="6477000" y="4648200"/>
            <a:ext cx="609600" cy="0"/>
          </a:xfrm>
          <a:prstGeom prst="line">
            <a:avLst/>
          </a:prstGeom>
          <a:ln w="38100"/>
        </p:spPr>
        <p:style>
          <a:lnRef idx="1">
            <a:schemeClr val="dk1"/>
          </a:lnRef>
          <a:fillRef idx="0">
            <a:schemeClr val="dk1"/>
          </a:fillRef>
          <a:effectRef idx="0">
            <a:schemeClr val="dk1"/>
          </a:effectRef>
          <a:fontRef idx="minor">
            <a:schemeClr val="tx1"/>
          </a:fontRef>
        </p:style>
      </p:cxnSp>
      <p:cxnSp>
        <p:nvCxnSpPr>
          <p:cNvPr id="6" name="Straight Connector 5"/>
          <p:cNvCxnSpPr/>
          <p:nvPr/>
        </p:nvCxnSpPr>
        <p:spPr>
          <a:xfrm rot="5400000">
            <a:off x="5257800" y="3429000"/>
            <a:ext cx="609600" cy="0"/>
          </a:xfrm>
          <a:prstGeom prst="line">
            <a:avLst/>
          </a:prstGeom>
          <a:ln w="38100"/>
        </p:spPr>
        <p:style>
          <a:lnRef idx="1">
            <a:schemeClr val="dk1"/>
          </a:lnRef>
          <a:fillRef idx="0">
            <a:schemeClr val="dk1"/>
          </a:fillRef>
          <a:effectRef idx="0">
            <a:schemeClr val="dk1"/>
          </a:effectRef>
          <a:fontRef idx="minor">
            <a:schemeClr val="tx1"/>
          </a:fontRef>
        </p:style>
      </p:cxnSp>
      <p:cxnSp>
        <p:nvCxnSpPr>
          <p:cNvPr id="7" name="Straight Connector 6"/>
          <p:cNvCxnSpPr/>
          <p:nvPr/>
        </p:nvCxnSpPr>
        <p:spPr>
          <a:xfrm rot="5400000">
            <a:off x="5867400" y="4038600"/>
            <a:ext cx="609600" cy="0"/>
          </a:xfrm>
          <a:prstGeom prst="line">
            <a:avLst/>
          </a:prstGeom>
          <a:ln w="38100"/>
        </p:spPr>
        <p:style>
          <a:lnRef idx="1">
            <a:schemeClr val="dk1"/>
          </a:lnRef>
          <a:fillRef idx="0">
            <a:schemeClr val="dk1"/>
          </a:fillRef>
          <a:effectRef idx="0">
            <a:schemeClr val="dk1"/>
          </a:effectRef>
          <a:fontRef idx="minor">
            <a:schemeClr val="tx1"/>
          </a:fontRef>
        </p:style>
      </p:cxnSp>
      <p:cxnSp>
        <p:nvCxnSpPr>
          <p:cNvPr id="9" name="Straight Connector 8"/>
          <p:cNvCxnSpPr/>
          <p:nvPr/>
        </p:nvCxnSpPr>
        <p:spPr>
          <a:xfrm rot="5400000">
            <a:off x="4648200" y="2819400"/>
            <a:ext cx="609600" cy="0"/>
          </a:xfrm>
          <a:prstGeom prst="line">
            <a:avLst/>
          </a:prstGeom>
          <a:ln w="38100"/>
        </p:spPr>
        <p:style>
          <a:lnRef idx="1">
            <a:schemeClr val="dk1"/>
          </a:lnRef>
          <a:fillRef idx="0">
            <a:schemeClr val="dk1"/>
          </a:fillRef>
          <a:effectRef idx="0">
            <a:schemeClr val="dk1"/>
          </a:effectRef>
          <a:fontRef idx="minor">
            <a:schemeClr val="tx1"/>
          </a:fontRef>
        </p:style>
      </p:cxnSp>
      <p:cxnSp>
        <p:nvCxnSpPr>
          <p:cNvPr id="10" name="Straight Connector 9"/>
          <p:cNvCxnSpPr/>
          <p:nvPr/>
        </p:nvCxnSpPr>
        <p:spPr>
          <a:xfrm>
            <a:off x="6781800" y="4953000"/>
            <a:ext cx="609600"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11" name="Straight Connector 10"/>
          <p:cNvCxnSpPr/>
          <p:nvPr/>
        </p:nvCxnSpPr>
        <p:spPr>
          <a:xfrm>
            <a:off x="4953000" y="3124200"/>
            <a:ext cx="609600"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12" name="Straight Connector 11"/>
          <p:cNvCxnSpPr/>
          <p:nvPr/>
        </p:nvCxnSpPr>
        <p:spPr>
          <a:xfrm>
            <a:off x="5562600" y="3733800"/>
            <a:ext cx="609600"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13" name="Straight Connector 12"/>
          <p:cNvCxnSpPr/>
          <p:nvPr/>
        </p:nvCxnSpPr>
        <p:spPr>
          <a:xfrm>
            <a:off x="6172200" y="4343400"/>
            <a:ext cx="609600"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20" name="Straight Arrow Connector 19"/>
          <p:cNvCxnSpPr/>
          <p:nvPr/>
        </p:nvCxnSpPr>
        <p:spPr>
          <a:xfrm>
            <a:off x="5029200" y="2743200"/>
            <a:ext cx="685800" cy="1588"/>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sp>
        <p:nvSpPr>
          <p:cNvPr id="21" name="TextBox 20"/>
          <p:cNvSpPr txBox="1"/>
          <p:nvPr/>
        </p:nvSpPr>
        <p:spPr>
          <a:xfrm>
            <a:off x="5791200" y="2438400"/>
            <a:ext cx="1295400" cy="584775"/>
          </a:xfrm>
          <a:prstGeom prst="rect">
            <a:avLst/>
          </a:prstGeom>
          <a:noFill/>
        </p:spPr>
        <p:txBody>
          <a:bodyPr wrap="square" rtlCol="0">
            <a:spAutoFit/>
          </a:bodyPr>
          <a:lstStyle/>
          <a:p>
            <a:r>
              <a:rPr lang="en-US" sz="3200" b="1" dirty="0" smtClean="0">
                <a:solidFill>
                  <a:srgbClr val="FF0000"/>
                </a:solidFill>
              </a:rPr>
              <a:t>ATP</a:t>
            </a:r>
            <a:endParaRPr lang="en-US" sz="3200" b="1" dirty="0">
              <a:solidFill>
                <a:srgbClr val="FF0000"/>
              </a:solidFill>
            </a:endParaRPr>
          </a:p>
        </p:txBody>
      </p:sp>
      <p:cxnSp>
        <p:nvCxnSpPr>
          <p:cNvPr id="22" name="Straight Arrow Connector 21"/>
          <p:cNvCxnSpPr/>
          <p:nvPr/>
        </p:nvCxnSpPr>
        <p:spPr>
          <a:xfrm>
            <a:off x="5638800" y="3429000"/>
            <a:ext cx="685800" cy="1588"/>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sp>
        <p:nvSpPr>
          <p:cNvPr id="23" name="TextBox 22"/>
          <p:cNvSpPr txBox="1"/>
          <p:nvPr/>
        </p:nvSpPr>
        <p:spPr>
          <a:xfrm>
            <a:off x="6400800" y="3124200"/>
            <a:ext cx="1295400" cy="584775"/>
          </a:xfrm>
          <a:prstGeom prst="rect">
            <a:avLst/>
          </a:prstGeom>
          <a:noFill/>
        </p:spPr>
        <p:txBody>
          <a:bodyPr wrap="square" rtlCol="0">
            <a:spAutoFit/>
          </a:bodyPr>
          <a:lstStyle/>
          <a:p>
            <a:r>
              <a:rPr lang="en-US" sz="3200" b="1" dirty="0" smtClean="0">
                <a:solidFill>
                  <a:srgbClr val="FF0000"/>
                </a:solidFill>
              </a:rPr>
              <a:t>ATP</a:t>
            </a:r>
            <a:endParaRPr lang="en-US" sz="3200" b="1" dirty="0">
              <a:solidFill>
                <a:srgbClr val="FF0000"/>
              </a:solidFill>
            </a:endParaRPr>
          </a:p>
        </p:txBody>
      </p:sp>
      <p:cxnSp>
        <p:nvCxnSpPr>
          <p:cNvPr id="24" name="Straight Arrow Connector 23"/>
          <p:cNvCxnSpPr/>
          <p:nvPr/>
        </p:nvCxnSpPr>
        <p:spPr>
          <a:xfrm>
            <a:off x="6248400" y="3962400"/>
            <a:ext cx="685800" cy="1588"/>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sp>
        <p:nvSpPr>
          <p:cNvPr id="25" name="TextBox 24"/>
          <p:cNvSpPr txBox="1"/>
          <p:nvPr/>
        </p:nvSpPr>
        <p:spPr>
          <a:xfrm>
            <a:off x="7010400" y="3657600"/>
            <a:ext cx="1295400" cy="584775"/>
          </a:xfrm>
          <a:prstGeom prst="rect">
            <a:avLst/>
          </a:prstGeom>
          <a:noFill/>
        </p:spPr>
        <p:txBody>
          <a:bodyPr wrap="square" rtlCol="0">
            <a:spAutoFit/>
          </a:bodyPr>
          <a:lstStyle/>
          <a:p>
            <a:r>
              <a:rPr lang="en-US" sz="3200" b="1" dirty="0" smtClean="0">
                <a:solidFill>
                  <a:srgbClr val="FF0000"/>
                </a:solidFill>
              </a:rPr>
              <a:t>ATP</a:t>
            </a:r>
            <a:endParaRPr lang="en-US" sz="3200" b="1" dirty="0">
              <a:solidFill>
                <a:srgbClr val="FF0000"/>
              </a:solidFill>
            </a:endParaRPr>
          </a:p>
        </p:txBody>
      </p:sp>
      <p:cxnSp>
        <p:nvCxnSpPr>
          <p:cNvPr id="26" name="Straight Arrow Connector 25"/>
          <p:cNvCxnSpPr/>
          <p:nvPr/>
        </p:nvCxnSpPr>
        <p:spPr>
          <a:xfrm>
            <a:off x="6858000" y="4572000"/>
            <a:ext cx="685800" cy="1588"/>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sp>
        <p:nvSpPr>
          <p:cNvPr id="27" name="TextBox 26"/>
          <p:cNvSpPr txBox="1"/>
          <p:nvPr/>
        </p:nvSpPr>
        <p:spPr>
          <a:xfrm>
            <a:off x="7620000" y="4267200"/>
            <a:ext cx="1295400" cy="584775"/>
          </a:xfrm>
          <a:prstGeom prst="rect">
            <a:avLst/>
          </a:prstGeom>
          <a:noFill/>
        </p:spPr>
        <p:txBody>
          <a:bodyPr wrap="square" rtlCol="0">
            <a:spAutoFit/>
          </a:bodyPr>
          <a:lstStyle/>
          <a:p>
            <a:r>
              <a:rPr lang="en-US" sz="3200" b="1" dirty="0" smtClean="0">
                <a:solidFill>
                  <a:srgbClr val="FF0000"/>
                </a:solidFill>
              </a:rPr>
              <a:t>ATP</a:t>
            </a:r>
            <a:endParaRPr lang="en-US" sz="3200" b="1" dirty="0">
              <a:solidFill>
                <a:srgbClr val="FF0000"/>
              </a:solidFill>
            </a:endParaRPr>
          </a:p>
        </p:txBody>
      </p:sp>
    </p:spTree>
    <p:extLst>
      <p:ext uri="{BB962C8B-B14F-4D97-AF65-F5344CB8AC3E}">
        <p14:creationId xmlns:p14="http://schemas.microsoft.com/office/powerpoint/2010/main" val="3889768262"/>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Function of ATP</a:t>
            </a:r>
            <a:endParaRPr lang="en-US" dirty="0"/>
          </a:p>
        </p:txBody>
      </p:sp>
      <p:sp>
        <p:nvSpPr>
          <p:cNvPr id="3" name="Content Placeholder 2"/>
          <p:cNvSpPr>
            <a:spLocks noGrp="1"/>
          </p:cNvSpPr>
          <p:nvPr>
            <p:ph idx="1"/>
          </p:nvPr>
        </p:nvSpPr>
        <p:spPr>
          <a:xfrm>
            <a:off x="457200" y="1775191"/>
            <a:ext cx="4114800" cy="4625609"/>
          </a:xfrm>
        </p:spPr>
        <p:txBody>
          <a:bodyPr/>
          <a:lstStyle/>
          <a:p>
            <a:r>
              <a:rPr lang="en-US" dirty="0" smtClean="0"/>
              <a:t>After all of the energy is squeezed out of the food that you ate and transferred to ATP molecules, the </a:t>
            </a:r>
            <a:r>
              <a:rPr lang="en-US" b="1" dirty="0" smtClean="0"/>
              <a:t>dead matter is excreted</a:t>
            </a:r>
            <a:r>
              <a:rPr lang="en-US" dirty="0" smtClean="0"/>
              <a:t>. </a:t>
            </a:r>
          </a:p>
        </p:txBody>
      </p:sp>
      <p:pic>
        <p:nvPicPr>
          <p:cNvPr id="1026" name="Picture 2" descr="http://eatwellgetwell.files.wordpress.com/2006/05/digestion_good2.jpg"/>
          <p:cNvPicPr>
            <a:picLocks noChangeAspect="1" noChangeArrowheads="1"/>
          </p:cNvPicPr>
          <p:nvPr/>
        </p:nvPicPr>
        <p:blipFill>
          <a:blip r:embed="rId2" cstate="print"/>
          <a:srcRect/>
          <a:stretch>
            <a:fillRect/>
          </a:stretch>
        </p:blipFill>
        <p:spPr bwMode="auto">
          <a:xfrm>
            <a:off x="4495800" y="1514475"/>
            <a:ext cx="4019550" cy="5343525"/>
          </a:xfrm>
          <a:prstGeom prst="rect">
            <a:avLst/>
          </a:prstGeom>
          <a:noFill/>
        </p:spPr>
      </p:pic>
    </p:spTree>
    <p:extLst>
      <p:ext uri="{BB962C8B-B14F-4D97-AF65-F5344CB8AC3E}">
        <p14:creationId xmlns:p14="http://schemas.microsoft.com/office/powerpoint/2010/main" val="1211978162"/>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Function of ATP</a:t>
            </a:r>
            <a:endParaRPr lang="en-US" dirty="0"/>
          </a:p>
        </p:txBody>
      </p:sp>
      <p:sp>
        <p:nvSpPr>
          <p:cNvPr id="3" name="Content Placeholder 2"/>
          <p:cNvSpPr>
            <a:spLocks noGrp="1"/>
          </p:cNvSpPr>
          <p:nvPr>
            <p:ph idx="1"/>
          </p:nvPr>
        </p:nvSpPr>
        <p:spPr>
          <a:xfrm>
            <a:off x="457200" y="1775191"/>
            <a:ext cx="4114800" cy="4625609"/>
          </a:xfrm>
        </p:spPr>
        <p:txBody>
          <a:bodyPr>
            <a:normAutofit/>
          </a:bodyPr>
          <a:lstStyle/>
          <a:p>
            <a:r>
              <a:rPr lang="en-US" dirty="0" smtClean="0"/>
              <a:t>ATP is found in all cells.</a:t>
            </a:r>
          </a:p>
          <a:p>
            <a:r>
              <a:rPr lang="en-US" dirty="0" smtClean="0"/>
              <a:t>Every cell in your body uses ATP to do work.</a:t>
            </a:r>
          </a:p>
          <a:p>
            <a:r>
              <a:rPr lang="en-US" b="1" dirty="0" smtClean="0">
                <a:solidFill>
                  <a:srgbClr val="FFFF00"/>
                </a:solidFill>
              </a:rPr>
              <a:t>ATP is cellular energy</a:t>
            </a:r>
            <a:r>
              <a:rPr lang="en-US" b="1" dirty="0" smtClean="0">
                <a:solidFill>
                  <a:srgbClr val="FF0000"/>
                </a:solidFill>
              </a:rPr>
              <a:t>.</a:t>
            </a:r>
          </a:p>
          <a:p>
            <a:endParaRPr lang="en-US" dirty="0" smtClean="0"/>
          </a:p>
          <a:p>
            <a:endParaRPr lang="en-US" dirty="0"/>
          </a:p>
        </p:txBody>
      </p:sp>
      <p:pic>
        <p:nvPicPr>
          <p:cNvPr id="4098" name="Picture 2" descr="http://www.peakatp.com/images/splashcropflat.jpg"/>
          <p:cNvPicPr>
            <a:picLocks noChangeAspect="1" noChangeArrowheads="1"/>
          </p:cNvPicPr>
          <p:nvPr/>
        </p:nvPicPr>
        <p:blipFill>
          <a:blip r:embed="rId2" cstate="print"/>
          <a:srcRect/>
          <a:stretch>
            <a:fillRect/>
          </a:stretch>
        </p:blipFill>
        <p:spPr bwMode="auto">
          <a:xfrm>
            <a:off x="4648200" y="1828800"/>
            <a:ext cx="4038600" cy="4582258"/>
          </a:xfrm>
          <a:prstGeom prst="rect">
            <a:avLst/>
          </a:prstGeom>
          <a:noFill/>
        </p:spPr>
      </p:pic>
    </p:spTree>
    <p:extLst>
      <p:ext uri="{BB962C8B-B14F-4D97-AF65-F5344CB8AC3E}">
        <p14:creationId xmlns:p14="http://schemas.microsoft.com/office/powerpoint/2010/main" val="1353124771"/>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Structure of ATP</a:t>
            </a:r>
            <a:endParaRPr lang="en-US" dirty="0"/>
          </a:p>
        </p:txBody>
      </p:sp>
      <p:sp>
        <p:nvSpPr>
          <p:cNvPr id="3" name="Content Placeholder 2"/>
          <p:cNvSpPr>
            <a:spLocks noGrp="1"/>
          </p:cNvSpPr>
          <p:nvPr>
            <p:ph idx="1"/>
          </p:nvPr>
        </p:nvSpPr>
        <p:spPr>
          <a:xfrm>
            <a:off x="457200" y="1775191"/>
            <a:ext cx="3657600" cy="4625609"/>
          </a:xfrm>
        </p:spPr>
        <p:txBody>
          <a:bodyPr/>
          <a:lstStyle/>
          <a:p>
            <a:r>
              <a:rPr lang="en-US" dirty="0" smtClean="0"/>
              <a:t>ATP is made of:</a:t>
            </a:r>
          </a:p>
          <a:p>
            <a:pPr lvl="1"/>
            <a:r>
              <a:rPr lang="en-US" b="1" dirty="0" smtClean="0">
                <a:solidFill>
                  <a:srgbClr val="FFFF00"/>
                </a:solidFill>
              </a:rPr>
              <a:t>Adenine (A)</a:t>
            </a:r>
          </a:p>
          <a:p>
            <a:pPr lvl="1"/>
            <a:r>
              <a:rPr lang="en-US" b="1" dirty="0" smtClean="0">
                <a:solidFill>
                  <a:srgbClr val="FFFF00"/>
                </a:solidFill>
              </a:rPr>
              <a:t>Ribose (sugar)</a:t>
            </a:r>
          </a:p>
          <a:p>
            <a:pPr lvl="1"/>
            <a:r>
              <a:rPr lang="en-US" b="1" dirty="0" smtClean="0">
                <a:solidFill>
                  <a:srgbClr val="FFFF00"/>
                </a:solidFill>
              </a:rPr>
              <a:t>3 phosphates (P)</a:t>
            </a:r>
            <a:endParaRPr lang="en-US" b="1" dirty="0">
              <a:solidFill>
                <a:srgbClr val="FFFF00"/>
              </a:solidFill>
            </a:endParaRPr>
          </a:p>
        </p:txBody>
      </p:sp>
      <p:pic>
        <p:nvPicPr>
          <p:cNvPr id="2050" name="Picture 2" descr="http://student.ccbcmd.edu/biotutorials/energy/images/atp.gif"/>
          <p:cNvPicPr>
            <a:picLocks noChangeAspect="1" noChangeArrowheads="1" noCrop="1"/>
          </p:cNvPicPr>
          <p:nvPr/>
        </p:nvPicPr>
        <p:blipFill>
          <a:blip r:embed="rId2" cstate="print"/>
          <a:srcRect/>
          <a:stretch>
            <a:fillRect/>
          </a:stretch>
        </p:blipFill>
        <p:spPr bwMode="auto">
          <a:xfrm>
            <a:off x="4114800" y="1447800"/>
            <a:ext cx="5029200" cy="5410200"/>
          </a:xfrm>
          <a:prstGeom prst="rect">
            <a:avLst/>
          </a:prstGeom>
          <a:noFill/>
        </p:spPr>
      </p:pic>
    </p:spTree>
    <p:extLst>
      <p:ext uri="{BB962C8B-B14F-4D97-AF65-F5344CB8AC3E}">
        <p14:creationId xmlns:p14="http://schemas.microsoft.com/office/powerpoint/2010/main" val="3230021379"/>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structure of ATP</a:t>
            </a:r>
            <a:endParaRPr lang="en-US" dirty="0"/>
          </a:p>
        </p:txBody>
      </p:sp>
      <p:sp>
        <p:nvSpPr>
          <p:cNvPr id="3" name="Content Placeholder 2"/>
          <p:cNvSpPr>
            <a:spLocks noGrp="1"/>
          </p:cNvSpPr>
          <p:nvPr>
            <p:ph idx="1"/>
          </p:nvPr>
        </p:nvSpPr>
        <p:spPr>
          <a:xfrm>
            <a:off x="6096000" y="1775191"/>
            <a:ext cx="2590800" cy="4625609"/>
          </a:xfrm>
        </p:spPr>
        <p:txBody>
          <a:bodyPr/>
          <a:lstStyle/>
          <a:p>
            <a:pPr>
              <a:buNone/>
            </a:pPr>
            <a:endParaRPr lang="en-US" dirty="0" smtClean="0"/>
          </a:p>
          <a:p>
            <a:pPr>
              <a:buNone/>
            </a:pPr>
            <a:r>
              <a:rPr lang="en-US" dirty="0" smtClean="0"/>
              <a:t>Prefixes:</a:t>
            </a:r>
          </a:p>
          <a:p>
            <a:pPr>
              <a:buNone/>
            </a:pPr>
            <a:endParaRPr lang="en-US" dirty="0" smtClean="0"/>
          </a:p>
          <a:p>
            <a:pPr>
              <a:buNone/>
            </a:pPr>
            <a:r>
              <a:rPr lang="en-US" b="1" dirty="0" smtClean="0"/>
              <a:t>Mono	 1</a:t>
            </a:r>
          </a:p>
          <a:p>
            <a:pPr>
              <a:buNone/>
            </a:pPr>
            <a:r>
              <a:rPr lang="en-US" b="1" dirty="0" smtClean="0"/>
              <a:t>Di		2</a:t>
            </a:r>
          </a:p>
          <a:p>
            <a:pPr>
              <a:buNone/>
            </a:pPr>
            <a:r>
              <a:rPr lang="en-US" b="1" dirty="0" smtClean="0"/>
              <a:t>Tri 		3</a:t>
            </a:r>
            <a:endParaRPr lang="en-US" b="1" dirty="0"/>
          </a:p>
        </p:txBody>
      </p:sp>
      <p:pic>
        <p:nvPicPr>
          <p:cNvPr id="4" name="Picture 4" descr="ATP-1"/>
          <p:cNvPicPr>
            <a:picLocks noChangeAspect="1" noChangeArrowheads="1"/>
          </p:cNvPicPr>
          <p:nvPr/>
        </p:nvPicPr>
        <p:blipFill>
          <a:blip r:embed="rId2" cstate="print"/>
          <a:srcRect/>
          <a:stretch>
            <a:fillRect/>
          </a:stretch>
        </p:blipFill>
        <p:spPr bwMode="auto">
          <a:xfrm>
            <a:off x="0" y="1371600"/>
            <a:ext cx="6096000" cy="5486400"/>
          </a:xfrm>
          <a:prstGeom prst="rect">
            <a:avLst/>
          </a:prstGeom>
          <a:noFill/>
        </p:spPr>
      </p:pic>
    </p:spTree>
    <p:extLst>
      <p:ext uri="{BB962C8B-B14F-4D97-AF65-F5344CB8AC3E}">
        <p14:creationId xmlns:p14="http://schemas.microsoft.com/office/powerpoint/2010/main" val="1653704978"/>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Structure of ATP</a:t>
            </a:r>
            <a:endParaRPr lang="en-US" dirty="0"/>
          </a:p>
        </p:txBody>
      </p:sp>
      <p:sp>
        <p:nvSpPr>
          <p:cNvPr id="3" name="Content Placeholder 2"/>
          <p:cNvSpPr>
            <a:spLocks noGrp="1"/>
          </p:cNvSpPr>
          <p:nvPr>
            <p:ph idx="1"/>
          </p:nvPr>
        </p:nvSpPr>
        <p:spPr>
          <a:xfrm>
            <a:off x="457200" y="1775191"/>
            <a:ext cx="3657600" cy="4625609"/>
          </a:xfrm>
        </p:spPr>
        <p:txBody>
          <a:bodyPr/>
          <a:lstStyle/>
          <a:p>
            <a:r>
              <a:rPr lang="en-US" dirty="0" smtClean="0"/>
              <a:t>Energy is stored in between the </a:t>
            </a:r>
            <a:r>
              <a:rPr lang="en-US" b="1" dirty="0" smtClean="0">
                <a:solidFill>
                  <a:srgbClr val="FFFF00"/>
                </a:solidFill>
              </a:rPr>
              <a:t>phosphate bonds</a:t>
            </a:r>
            <a:r>
              <a:rPr lang="en-US" b="1" dirty="0" smtClean="0">
                <a:solidFill>
                  <a:srgbClr val="FF0000"/>
                </a:solidFill>
              </a:rPr>
              <a:t>.</a:t>
            </a:r>
            <a:endParaRPr lang="en-US" b="1" dirty="0">
              <a:solidFill>
                <a:srgbClr val="FF0000"/>
              </a:solidFill>
            </a:endParaRPr>
          </a:p>
        </p:txBody>
      </p:sp>
      <p:pic>
        <p:nvPicPr>
          <p:cNvPr id="2050" name="Picture 2" descr="http://student.ccbcmd.edu/biotutorials/energy/images/atp.gif"/>
          <p:cNvPicPr>
            <a:picLocks noChangeAspect="1" noChangeArrowheads="1" noCrop="1"/>
          </p:cNvPicPr>
          <p:nvPr/>
        </p:nvPicPr>
        <p:blipFill>
          <a:blip r:embed="rId2" cstate="print"/>
          <a:srcRect/>
          <a:stretch>
            <a:fillRect/>
          </a:stretch>
        </p:blipFill>
        <p:spPr bwMode="auto">
          <a:xfrm>
            <a:off x="4114800" y="1447800"/>
            <a:ext cx="5029200" cy="5410200"/>
          </a:xfrm>
          <a:prstGeom prst="rect">
            <a:avLst/>
          </a:prstGeom>
          <a:noFill/>
        </p:spPr>
      </p:pic>
    </p:spTree>
    <p:extLst>
      <p:ext uri="{BB962C8B-B14F-4D97-AF65-F5344CB8AC3E}">
        <p14:creationId xmlns:p14="http://schemas.microsoft.com/office/powerpoint/2010/main" val="2436491685"/>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Structure of ATP</a:t>
            </a:r>
            <a:endParaRPr lang="en-US" dirty="0"/>
          </a:p>
        </p:txBody>
      </p:sp>
      <p:sp>
        <p:nvSpPr>
          <p:cNvPr id="3" name="Content Placeholder 2"/>
          <p:cNvSpPr>
            <a:spLocks noGrp="1"/>
          </p:cNvSpPr>
          <p:nvPr>
            <p:ph idx="1"/>
          </p:nvPr>
        </p:nvSpPr>
        <p:spPr>
          <a:xfrm>
            <a:off x="4724400" y="1752600"/>
            <a:ext cx="4114800" cy="4625609"/>
          </a:xfrm>
        </p:spPr>
        <p:txBody>
          <a:bodyPr/>
          <a:lstStyle/>
          <a:p>
            <a:r>
              <a:rPr lang="en-US" dirty="0" smtClean="0"/>
              <a:t>When a phosphate is broken off of ATP, energy is </a:t>
            </a:r>
            <a:r>
              <a:rPr lang="en-US" b="1" dirty="0" smtClean="0">
                <a:solidFill>
                  <a:srgbClr val="FFFF00"/>
                </a:solidFill>
              </a:rPr>
              <a:t>released</a:t>
            </a:r>
            <a:r>
              <a:rPr lang="en-US" dirty="0" smtClean="0">
                <a:solidFill>
                  <a:srgbClr val="FFFF00"/>
                </a:solidFill>
              </a:rPr>
              <a:t>. </a:t>
            </a:r>
          </a:p>
          <a:p>
            <a:r>
              <a:rPr lang="en-US" dirty="0" smtClean="0"/>
              <a:t>This is </a:t>
            </a:r>
            <a:r>
              <a:rPr lang="en-US" b="1" dirty="0" smtClean="0">
                <a:solidFill>
                  <a:srgbClr val="FFFF00"/>
                </a:solidFill>
              </a:rPr>
              <a:t>kinetic energy </a:t>
            </a:r>
            <a:r>
              <a:rPr lang="en-US" dirty="0" smtClean="0"/>
              <a:t>that can be used to do work.</a:t>
            </a:r>
          </a:p>
        </p:txBody>
      </p:sp>
      <p:pic>
        <p:nvPicPr>
          <p:cNvPr id="37890" name="Picture 2" descr="http://student.ccbcmd.edu/~gkaiser/biotutorials/energy/images/atp_il.jpg"/>
          <p:cNvPicPr>
            <a:picLocks noChangeAspect="1" noChangeArrowheads="1"/>
          </p:cNvPicPr>
          <p:nvPr/>
        </p:nvPicPr>
        <p:blipFill>
          <a:blip r:embed="rId2" cstate="print"/>
          <a:srcRect/>
          <a:stretch>
            <a:fillRect/>
          </a:stretch>
        </p:blipFill>
        <p:spPr bwMode="auto">
          <a:xfrm>
            <a:off x="0" y="1371600"/>
            <a:ext cx="4572000" cy="5486400"/>
          </a:xfrm>
          <a:prstGeom prst="rect">
            <a:avLst/>
          </a:prstGeom>
          <a:noFill/>
        </p:spPr>
      </p:pic>
    </p:spTree>
    <p:extLst>
      <p:ext uri="{BB962C8B-B14F-4D97-AF65-F5344CB8AC3E}">
        <p14:creationId xmlns:p14="http://schemas.microsoft.com/office/powerpoint/2010/main" val="1244874801"/>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The Structure of ATP</a:t>
            </a:r>
            <a:endParaRPr lang="en-US" dirty="0"/>
          </a:p>
        </p:txBody>
      </p:sp>
      <p:sp>
        <p:nvSpPr>
          <p:cNvPr id="6" name="Content Placeholder 2"/>
          <p:cNvSpPr>
            <a:spLocks noGrp="1"/>
          </p:cNvSpPr>
          <p:nvPr>
            <p:ph idx="1"/>
          </p:nvPr>
        </p:nvSpPr>
        <p:spPr>
          <a:xfrm>
            <a:off x="4572000" y="1775191"/>
            <a:ext cx="4114800" cy="4625609"/>
          </a:xfrm>
        </p:spPr>
        <p:txBody>
          <a:bodyPr>
            <a:normAutofit/>
          </a:bodyPr>
          <a:lstStyle/>
          <a:p>
            <a:r>
              <a:rPr lang="en-US" dirty="0" smtClean="0"/>
              <a:t>Energy is </a:t>
            </a:r>
            <a:r>
              <a:rPr lang="en-US" b="1" dirty="0" smtClean="0">
                <a:solidFill>
                  <a:srgbClr val="FFFF00"/>
                </a:solidFill>
              </a:rPr>
              <a:t>stored</a:t>
            </a:r>
            <a:r>
              <a:rPr lang="en-US" dirty="0" smtClean="0"/>
              <a:t> in the new phosphate bond.</a:t>
            </a:r>
          </a:p>
          <a:p>
            <a:r>
              <a:rPr lang="en-US" dirty="0" smtClean="0"/>
              <a:t>This is </a:t>
            </a:r>
            <a:r>
              <a:rPr lang="en-US" b="1" dirty="0" smtClean="0">
                <a:solidFill>
                  <a:srgbClr val="FFFF00"/>
                </a:solidFill>
              </a:rPr>
              <a:t>potential energy </a:t>
            </a:r>
            <a:r>
              <a:rPr lang="en-US" dirty="0" smtClean="0"/>
              <a:t>that is stored.</a:t>
            </a:r>
          </a:p>
        </p:txBody>
      </p:sp>
      <p:pic>
        <p:nvPicPr>
          <p:cNvPr id="37890" name="Picture 2" descr="http://student.ccbcmd.edu/~gkaiser/biotutorials/energy/images/atp_il.jpg"/>
          <p:cNvPicPr>
            <a:picLocks noChangeAspect="1" noChangeArrowheads="1"/>
          </p:cNvPicPr>
          <p:nvPr/>
        </p:nvPicPr>
        <p:blipFill>
          <a:blip r:embed="rId2" cstate="print"/>
          <a:srcRect/>
          <a:stretch>
            <a:fillRect/>
          </a:stretch>
        </p:blipFill>
        <p:spPr bwMode="auto">
          <a:xfrm>
            <a:off x="0" y="1371600"/>
            <a:ext cx="4572000" cy="5486400"/>
          </a:xfrm>
          <a:prstGeom prst="rect">
            <a:avLst/>
          </a:prstGeom>
          <a:noFill/>
        </p:spPr>
      </p:pic>
    </p:spTree>
    <p:extLst>
      <p:ext uri="{BB962C8B-B14F-4D97-AF65-F5344CB8AC3E}">
        <p14:creationId xmlns:p14="http://schemas.microsoft.com/office/powerpoint/2010/main" val="652099911"/>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January 20</a:t>
            </a:r>
            <a:r>
              <a:rPr lang="en-US" baseline="30000" dirty="0" smtClean="0"/>
              <a:t>th</a:t>
            </a:r>
            <a:r>
              <a:rPr lang="en-US" dirty="0" smtClean="0"/>
              <a:t>, 2015</a:t>
            </a:r>
            <a:endParaRPr lang="en-US" dirty="0"/>
          </a:p>
        </p:txBody>
      </p:sp>
      <p:sp>
        <p:nvSpPr>
          <p:cNvPr id="3" name="Content Placeholder 2"/>
          <p:cNvSpPr>
            <a:spLocks noGrp="1"/>
          </p:cNvSpPr>
          <p:nvPr>
            <p:ph sz="half" idx="1"/>
          </p:nvPr>
        </p:nvSpPr>
        <p:spPr>
          <a:xfrm>
            <a:off x="457200" y="1600200"/>
            <a:ext cx="7772400" cy="4525963"/>
          </a:xfrm>
        </p:spPr>
        <p:txBody>
          <a:bodyPr>
            <a:normAutofit fontScale="85000" lnSpcReduction="10000"/>
          </a:bodyPr>
          <a:lstStyle/>
          <a:p>
            <a:r>
              <a:rPr lang="en-US" dirty="0" smtClean="0"/>
              <a:t>Answer the following questions on a sheet of paper (NOT your Catalyst paper!). You may use a half sheet (i.e. share with a friend) or recycled paper from the tray. </a:t>
            </a:r>
          </a:p>
          <a:p>
            <a:endParaRPr lang="en-US" dirty="0"/>
          </a:p>
          <a:p>
            <a:pPr lvl="0"/>
            <a:r>
              <a:rPr lang="en-US" b="1" dirty="0">
                <a:solidFill>
                  <a:schemeClr val="tx2">
                    <a:lumMod val="75000"/>
                  </a:schemeClr>
                </a:solidFill>
              </a:rPr>
              <a:t>Some scientists believe that too much carbon dioxide in the atmosphere causes global warming—a gradual increase in the temperature of the earth. What effect do plants have on the amount of CO2 in the atmosphere?</a:t>
            </a:r>
            <a:endParaRPr lang="en-US" dirty="0">
              <a:solidFill>
                <a:schemeClr val="tx2">
                  <a:lumMod val="75000"/>
                </a:schemeClr>
              </a:solidFill>
            </a:endParaRPr>
          </a:p>
          <a:p>
            <a:pPr marL="0" indent="0">
              <a:buNone/>
            </a:pPr>
            <a:endParaRPr lang="en-US" dirty="0">
              <a:solidFill>
                <a:schemeClr val="tx2">
                  <a:lumMod val="75000"/>
                </a:schemeClr>
              </a:solidFill>
            </a:endParaRPr>
          </a:p>
          <a:p>
            <a:pPr lvl="0"/>
            <a:r>
              <a:rPr lang="en-US" b="1" dirty="0">
                <a:solidFill>
                  <a:schemeClr val="tx2">
                    <a:lumMod val="75000"/>
                  </a:schemeClr>
                </a:solidFill>
              </a:rPr>
              <a:t>What would happen to the amount of CO2 in the air if many forests were cleared (trees were cut down)?</a:t>
            </a:r>
            <a:endParaRPr lang="en-US" dirty="0">
              <a:solidFill>
                <a:schemeClr val="tx2">
                  <a:lumMod val="75000"/>
                </a:schemeClr>
              </a:solidFill>
            </a:endParaRPr>
          </a:p>
          <a:p>
            <a:pPr marL="0" indent="0">
              <a:buNone/>
            </a:pPr>
            <a:endParaRPr lang="en-US" dirty="0"/>
          </a:p>
        </p:txBody>
      </p:sp>
    </p:spTree>
    <p:extLst>
      <p:ext uri="{BB962C8B-B14F-4D97-AF65-F5344CB8AC3E}">
        <p14:creationId xmlns:p14="http://schemas.microsoft.com/office/powerpoint/2010/main" val="23399660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ATP Model </a:t>
            </a:r>
            <a:endParaRPr lang="en-US" dirty="0"/>
          </a:p>
        </p:txBody>
      </p:sp>
      <p:sp>
        <p:nvSpPr>
          <p:cNvPr id="2" name="Content Placeholder 1"/>
          <p:cNvSpPr>
            <a:spLocks noGrp="1"/>
          </p:cNvSpPr>
          <p:nvPr>
            <p:ph idx="1"/>
          </p:nvPr>
        </p:nvSpPr>
        <p:spPr>
          <a:xfrm>
            <a:off x="457200" y="1524000"/>
            <a:ext cx="4267200" cy="4572000"/>
          </a:xfrm>
        </p:spPr>
        <p:txBody>
          <a:bodyPr>
            <a:normAutofit fontScale="92500" lnSpcReduction="10000"/>
          </a:bodyPr>
          <a:lstStyle/>
          <a:p>
            <a:pPr marL="0" indent="0">
              <a:buNone/>
            </a:pPr>
            <a:r>
              <a:rPr lang="en-US" dirty="0" smtClean="0"/>
              <a:t>You may draw OR create a model of ATP. </a:t>
            </a:r>
          </a:p>
          <a:p>
            <a:pPr marL="0" indent="0">
              <a:buNone/>
            </a:pPr>
            <a:r>
              <a:rPr lang="en-US" dirty="0" smtClean="0"/>
              <a:t>Your model must contain the 3 parts of an ATP molecule. </a:t>
            </a:r>
          </a:p>
          <a:p>
            <a:pPr marL="0" indent="0">
              <a:buNone/>
            </a:pPr>
            <a:r>
              <a:rPr lang="en-US" dirty="0" smtClean="0"/>
              <a:t>Each part must be labeled. </a:t>
            </a:r>
          </a:p>
          <a:p>
            <a:pPr marL="0" indent="0">
              <a:buNone/>
            </a:pPr>
            <a:r>
              <a:rPr lang="en-US" dirty="0" smtClean="0"/>
              <a:t>If you finish, compare potential </a:t>
            </a:r>
          </a:p>
          <a:p>
            <a:pPr marL="0" indent="0">
              <a:buNone/>
            </a:pPr>
            <a:r>
              <a:rPr lang="en-US" dirty="0"/>
              <a:t>a</a:t>
            </a:r>
            <a:r>
              <a:rPr lang="en-US" dirty="0" smtClean="0"/>
              <a:t>nd kinetic energy!</a:t>
            </a:r>
          </a:p>
          <a:p>
            <a:pPr marL="0" indent="0">
              <a:buNone/>
            </a:pPr>
            <a:endParaRPr lang="en-US" dirty="0" smtClean="0"/>
          </a:p>
          <a:p>
            <a:pPr marL="0" indent="0">
              <a:buNone/>
            </a:pPr>
            <a:endParaRPr lang="en-US"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469714" y="1752601"/>
            <a:ext cx="4217086" cy="4533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594387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Photosynthesis Quiz</a:t>
            </a:r>
            <a:endParaRPr lang="en-US" dirty="0"/>
          </a:p>
        </p:txBody>
      </p:sp>
      <p:sp>
        <p:nvSpPr>
          <p:cNvPr id="3" name="Content Placeholder 2"/>
          <p:cNvSpPr>
            <a:spLocks noGrp="1"/>
          </p:cNvSpPr>
          <p:nvPr>
            <p:ph idx="1"/>
          </p:nvPr>
        </p:nvSpPr>
        <p:spPr/>
        <p:txBody>
          <a:bodyPr/>
          <a:lstStyle/>
          <a:p>
            <a:r>
              <a:rPr lang="en-US" dirty="0" smtClean="0"/>
              <a:t>Complete the ODD numbers ONLY. </a:t>
            </a:r>
          </a:p>
          <a:p>
            <a:r>
              <a:rPr lang="en-US" dirty="0" smtClean="0"/>
              <a:t>To be completed on your own sheet of paper. </a:t>
            </a:r>
          </a:p>
          <a:p>
            <a:r>
              <a:rPr lang="en-US" dirty="0" smtClean="0"/>
              <a:t>Make sure that you record the </a:t>
            </a:r>
            <a:r>
              <a:rPr lang="en-US" smtClean="0"/>
              <a:t>VERSION number. </a:t>
            </a:r>
            <a:endParaRPr lang="en-US"/>
          </a:p>
        </p:txBody>
      </p:sp>
    </p:spTree>
    <p:extLst>
      <p:ext uri="{BB962C8B-B14F-4D97-AF65-F5344CB8AC3E}">
        <p14:creationId xmlns:p14="http://schemas.microsoft.com/office/powerpoint/2010/main" val="29814954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a:t>
            </a:r>
            <a:endParaRPr lang="en-US" dirty="0"/>
          </a:p>
        </p:txBody>
      </p:sp>
      <p:sp>
        <p:nvSpPr>
          <p:cNvPr id="3" name="Content Placeholder 2"/>
          <p:cNvSpPr>
            <a:spLocks noGrp="1"/>
          </p:cNvSpPr>
          <p:nvPr>
            <p:ph sz="half" idx="1"/>
          </p:nvPr>
        </p:nvSpPr>
        <p:spPr>
          <a:xfrm>
            <a:off x="457200" y="1524000"/>
            <a:ext cx="8153400" cy="4572000"/>
          </a:xfrm>
        </p:spPr>
        <p:txBody>
          <a:bodyPr/>
          <a:lstStyle/>
          <a:p>
            <a:pPr marL="0" indent="0">
              <a:buNone/>
            </a:pPr>
            <a:r>
              <a:rPr lang="en-US" dirty="0" smtClean="0"/>
              <a:t>Catalyst: 10 minutes</a:t>
            </a:r>
          </a:p>
          <a:p>
            <a:pPr marL="0" indent="0">
              <a:buNone/>
            </a:pPr>
            <a:r>
              <a:rPr lang="en-US" dirty="0" smtClean="0"/>
              <a:t>ATP model + PPT: 25 minutes</a:t>
            </a:r>
          </a:p>
          <a:p>
            <a:pPr marL="0" indent="0">
              <a:buNone/>
            </a:pPr>
            <a:r>
              <a:rPr lang="en-US" dirty="0" smtClean="0"/>
              <a:t>Photosynthesis quiz: Remainder </a:t>
            </a:r>
          </a:p>
          <a:p>
            <a:pPr marL="0" indent="0">
              <a:buNone/>
            </a:pPr>
            <a:endParaRPr lang="en-US" dirty="0"/>
          </a:p>
          <a:p>
            <a:r>
              <a:rPr lang="en-US" dirty="0" smtClean="0"/>
              <a:t>Homework: </a:t>
            </a:r>
          </a:p>
          <a:p>
            <a:r>
              <a:rPr lang="en-US" dirty="0" smtClean="0"/>
              <a:t>DBA #13: 1/26</a:t>
            </a:r>
          </a:p>
          <a:p>
            <a:r>
              <a:rPr lang="en-US" dirty="0" smtClean="0"/>
              <a:t>Passive/Active Transport Mastery</a:t>
            </a:r>
          </a:p>
          <a:p>
            <a:r>
              <a:rPr lang="en-US" dirty="0" smtClean="0"/>
              <a:t>Flipped Video: Cellular Respiration </a:t>
            </a:r>
          </a:p>
          <a:p>
            <a:endParaRPr lang="en-US" dirty="0"/>
          </a:p>
        </p:txBody>
      </p:sp>
    </p:spTree>
    <p:extLst>
      <p:ext uri="{BB962C8B-B14F-4D97-AF65-F5344CB8AC3E}">
        <p14:creationId xmlns:p14="http://schemas.microsoft.com/office/powerpoint/2010/main" val="40049335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Announcements </a:t>
            </a:r>
            <a:endParaRPr lang="en-US" dirty="0"/>
          </a:p>
        </p:txBody>
      </p:sp>
      <p:sp>
        <p:nvSpPr>
          <p:cNvPr id="3" name="Content Placeholder 2"/>
          <p:cNvSpPr>
            <a:spLocks noGrp="1"/>
          </p:cNvSpPr>
          <p:nvPr>
            <p:ph sz="half" idx="1"/>
          </p:nvPr>
        </p:nvSpPr>
        <p:spPr>
          <a:xfrm>
            <a:off x="457200" y="1524000"/>
            <a:ext cx="8153400" cy="4572000"/>
          </a:xfrm>
        </p:spPr>
        <p:txBody>
          <a:bodyPr/>
          <a:lstStyle/>
          <a:p>
            <a:r>
              <a:rPr lang="en-US" dirty="0" smtClean="0"/>
              <a:t>Raffle ticket drawing! </a:t>
            </a:r>
            <a:endParaRPr lang="en-US" dirty="0"/>
          </a:p>
        </p:txBody>
      </p:sp>
    </p:spTree>
    <p:extLst>
      <p:ext uri="{BB962C8B-B14F-4D97-AF65-F5344CB8AC3E}">
        <p14:creationId xmlns:p14="http://schemas.microsoft.com/office/powerpoint/2010/main" val="24353190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Unit 5: Guiding Questions</a:t>
            </a:r>
            <a:endParaRPr lang="en-US" dirty="0"/>
          </a:p>
        </p:txBody>
      </p:sp>
      <p:sp>
        <p:nvSpPr>
          <p:cNvPr id="3" name="Content Placeholder 2"/>
          <p:cNvSpPr>
            <a:spLocks noGrp="1"/>
          </p:cNvSpPr>
          <p:nvPr>
            <p:ph sz="half" idx="1"/>
          </p:nvPr>
        </p:nvSpPr>
        <p:spPr>
          <a:xfrm>
            <a:off x="457200" y="1524000"/>
            <a:ext cx="8153400" cy="4572000"/>
          </a:xfrm>
        </p:spPr>
        <p:txBody>
          <a:bodyPr/>
          <a:lstStyle/>
          <a:p>
            <a:r>
              <a:rPr lang="en-US" sz="2800" b="1" dirty="0" smtClean="0">
                <a:solidFill>
                  <a:srgbClr val="FFFF00"/>
                </a:solidFill>
              </a:rPr>
              <a:t>What molecule of energy do all living organisms use? </a:t>
            </a:r>
          </a:p>
          <a:p>
            <a:r>
              <a:rPr lang="en-US" sz="2800" b="1" dirty="0" smtClean="0"/>
              <a:t>How </a:t>
            </a:r>
            <a:r>
              <a:rPr lang="en-US" sz="2800" b="1" dirty="0"/>
              <a:t>do plants make food for themselves?</a:t>
            </a:r>
          </a:p>
          <a:p>
            <a:r>
              <a:rPr lang="en-US" sz="2800" b="1" dirty="0"/>
              <a:t>Why do all organisms need some source of food?</a:t>
            </a:r>
          </a:p>
          <a:p>
            <a:r>
              <a:rPr lang="en-US" sz="2800" b="1" dirty="0"/>
              <a:t>Why do we and most other organisms need oxygen?</a:t>
            </a:r>
          </a:p>
          <a:p>
            <a:endParaRPr lang="en-US" dirty="0"/>
          </a:p>
        </p:txBody>
      </p:sp>
    </p:spTree>
    <p:extLst>
      <p:ext uri="{BB962C8B-B14F-4D97-AF65-F5344CB8AC3E}">
        <p14:creationId xmlns:p14="http://schemas.microsoft.com/office/powerpoint/2010/main" val="40986769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Unit 5 Objectives </a:t>
            </a:r>
            <a:endParaRPr lang="en-US" dirty="0"/>
          </a:p>
        </p:txBody>
      </p:sp>
      <p:sp>
        <p:nvSpPr>
          <p:cNvPr id="3" name="Content Placeholder 2"/>
          <p:cNvSpPr>
            <a:spLocks noGrp="1"/>
          </p:cNvSpPr>
          <p:nvPr>
            <p:ph sz="half" idx="1"/>
          </p:nvPr>
        </p:nvSpPr>
        <p:spPr>
          <a:xfrm>
            <a:off x="457200" y="1524000"/>
            <a:ext cx="8153400" cy="4572000"/>
          </a:xfrm>
        </p:spPr>
        <p:txBody>
          <a:bodyPr>
            <a:normAutofit/>
          </a:bodyPr>
          <a:lstStyle/>
          <a:p>
            <a:r>
              <a:rPr lang="en-US" sz="4000" dirty="0"/>
              <a:t>SWBAT describe and create a model of adenosine triphosphate. </a:t>
            </a:r>
          </a:p>
        </p:txBody>
      </p:sp>
    </p:spTree>
    <p:extLst>
      <p:ext uri="{BB962C8B-B14F-4D97-AF65-F5344CB8AC3E}">
        <p14:creationId xmlns:p14="http://schemas.microsoft.com/office/powerpoint/2010/main" val="21136908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Controlled Energy Flow</a:t>
            </a:r>
            <a:endParaRPr lang="en-US" dirty="0"/>
          </a:p>
        </p:txBody>
      </p:sp>
      <p:sp>
        <p:nvSpPr>
          <p:cNvPr id="3" name="Content Placeholder 2"/>
          <p:cNvSpPr>
            <a:spLocks noGrp="1"/>
          </p:cNvSpPr>
          <p:nvPr>
            <p:ph idx="1"/>
          </p:nvPr>
        </p:nvSpPr>
        <p:spPr>
          <a:xfrm>
            <a:off x="457200" y="1775191"/>
            <a:ext cx="4114800" cy="4625609"/>
          </a:xfrm>
        </p:spPr>
        <p:txBody>
          <a:bodyPr/>
          <a:lstStyle/>
          <a:p>
            <a:r>
              <a:rPr lang="en-US" dirty="0" smtClean="0"/>
              <a:t>What is the safest way to get out of a building 5 story building? </a:t>
            </a:r>
          </a:p>
          <a:p>
            <a:pPr lvl="1"/>
            <a:r>
              <a:rPr lang="en-US" dirty="0" smtClean="0"/>
              <a:t>Walking down stairs </a:t>
            </a:r>
          </a:p>
          <a:p>
            <a:pPr lvl="1"/>
            <a:r>
              <a:rPr lang="en-US" dirty="0" smtClean="0"/>
              <a:t>Jumping out the window</a:t>
            </a:r>
          </a:p>
          <a:p>
            <a:r>
              <a:rPr lang="en-US" dirty="0" smtClean="0"/>
              <a:t>Why?</a:t>
            </a:r>
            <a:endParaRPr lang="en-US" dirty="0"/>
          </a:p>
        </p:txBody>
      </p:sp>
      <p:pic>
        <p:nvPicPr>
          <p:cNvPr id="12290" name="Picture 2" descr="http://www.adaringadventure.com/blog/wordpress/wp-content/uploads/2008/12/women-jumping-out-of-window.jpg"/>
          <p:cNvPicPr>
            <a:picLocks noChangeAspect="1" noChangeArrowheads="1"/>
          </p:cNvPicPr>
          <p:nvPr/>
        </p:nvPicPr>
        <p:blipFill>
          <a:blip r:embed="rId2" cstate="print"/>
          <a:srcRect/>
          <a:stretch>
            <a:fillRect/>
          </a:stretch>
        </p:blipFill>
        <p:spPr bwMode="auto">
          <a:xfrm>
            <a:off x="4800600" y="1600200"/>
            <a:ext cx="2438400" cy="4876800"/>
          </a:xfrm>
          <a:prstGeom prst="rect">
            <a:avLst/>
          </a:prstGeom>
          <a:noFill/>
        </p:spPr>
      </p:pic>
      <p:pic>
        <p:nvPicPr>
          <p:cNvPr id="12292" name="Picture 4" descr="http://images.teamsugar.com/files/users/1/12981/41_2007/girl-stairs.jpg"/>
          <p:cNvPicPr>
            <a:picLocks noChangeAspect="1" noChangeArrowheads="1"/>
          </p:cNvPicPr>
          <p:nvPr/>
        </p:nvPicPr>
        <p:blipFill>
          <a:blip r:embed="rId3" cstate="print"/>
          <a:srcRect/>
          <a:stretch>
            <a:fillRect/>
          </a:stretch>
        </p:blipFill>
        <p:spPr bwMode="auto">
          <a:xfrm>
            <a:off x="6934200" y="1447800"/>
            <a:ext cx="2076450" cy="3733800"/>
          </a:xfrm>
          <a:prstGeom prst="rect">
            <a:avLst/>
          </a:prstGeom>
          <a:noFill/>
        </p:spPr>
      </p:pic>
    </p:spTree>
    <p:extLst>
      <p:ext uri="{BB962C8B-B14F-4D97-AF65-F5344CB8AC3E}">
        <p14:creationId xmlns:p14="http://schemas.microsoft.com/office/powerpoint/2010/main" val="2781818239"/>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Controlled Energy Flow</a:t>
            </a:r>
            <a:endParaRPr lang="en-US" dirty="0"/>
          </a:p>
        </p:txBody>
      </p:sp>
      <p:sp>
        <p:nvSpPr>
          <p:cNvPr id="3" name="Content Placeholder 2"/>
          <p:cNvSpPr>
            <a:spLocks noGrp="1"/>
          </p:cNvSpPr>
          <p:nvPr>
            <p:ph idx="1"/>
          </p:nvPr>
        </p:nvSpPr>
        <p:spPr>
          <a:xfrm>
            <a:off x="457200" y="1775191"/>
            <a:ext cx="4114800" cy="4625609"/>
          </a:xfrm>
        </p:spPr>
        <p:txBody>
          <a:bodyPr/>
          <a:lstStyle/>
          <a:p>
            <a:r>
              <a:rPr lang="en-US" dirty="0" smtClean="0"/>
              <a:t>What is the safest way to get out of a building 5 story building? </a:t>
            </a:r>
          </a:p>
          <a:p>
            <a:pPr lvl="1"/>
            <a:r>
              <a:rPr lang="en-US" u="sng" dirty="0" smtClean="0">
                <a:solidFill>
                  <a:srgbClr val="FFFF00"/>
                </a:solidFill>
              </a:rPr>
              <a:t>Walking down stairs </a:t>
            </a:r>
          </a:p>
          <a:p>
            <a:pPr lvl="1"/>
            <a:r>
              <a:rPr lang="en-US" dirty="0" smtClean="0">
                <a:solidFill>
                  <a:schemeClr val="tx1"/>
                </a:solidFill>
              </a:rPr>
              <a:t>Jumping out the window</a:t>
            </a:r>
          </a:p>
          <a:p>
            <a:endParaRPr lang="en-US" dirty="0"/>
          </a:p>
        </p:txBody>
      </p:sp>
      <p:pic>
        <p:nvPicPr>
          <p:cNvPr id="12290" name="Picture 2" descr="http://www.adaringadventure.com/blog/wordpress/wp-content/uploads/2008/12/women-jumping-out-of-window.jpg"/>
          <p:cNvPicPr>
            <a:picLocks noChangeAspect="1" noChangeArrowheads="1"/>
          </p:cNvPicPr>
          <p:nvPr/>
        </p:nvPicPr>
        <p:blipFill>
          <a:blip r:embed="rId2" cstate="print"/>
          <a:srcRect/>
          <a:stretch>
            <a:fillRect/>
          </a:stretch>
        </p:blipFill>
        <p:spPr bwMode="auto">
          <a:xfrm>
            <a:off x="5257800" y="1447800"/>
            <a:ext cx="2438400" cy="4876800"/>
          </a:xfrm>
          <a:prstGeom prst="rect">
            <a:avLst/>
          </a:prstGeom>
          <a:noFill/>
        </p:spPr>
      </p:pic>
      <p:pic>
        <p:nvPicPr>
          <p:cNvPr id="12292" name="Picture 4" descr="http://images.teamsugar.com/files/users/1/12981/41_2007/girl-stairs.jpg"/>
          <p:cNvPicPr>
            <a:picLocks noChangeAspect="1" noChangeArrowheads="1"/>
          </p:cNvPicPr>
          <p:nvPr/>
        </p:nvPicPr>
        <p:blipFill>
          <a:blip r:embed="rId3" cstate="print"/>
          <a:srcRect/>
          <a:stretch>
            <a:fillRect/>
          </a:stretch>
        </p:blipFill>
        <p:spPr bwMode="auto">
          <a:xfrm>
            <a:off x="6705600" y="1371600"/>
            <a:ext cx="2076450" cy="3886200"/>
          </a:xfrm>
          <a:prstGeom prst="rect">
            <a:avLst/>
          </a:prstGeom>
          <a:noFill/>
        </p:spPr>
      </p:pic>
    </p:spTree>
    <p:extLst>
      <p:ext uri="{BB962C8B-B14F-4D97-AF65-F5344CB8AC3E}">
        <p14:creationId xmlns:p14="http://schemas.microsoft.com/office/powerpoint/2010/main" val="2348146911"/>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Controlled Energy Flow</a:t>
            </a:r>
            <a:endParaRPr lang="en-US" dirty="0"/>
          </a:p>
        </p:txBody>
      </p:sp>
      <p:sp>
        <p:nvSpPr>
          <p:cNvPr id="3" name="Content Placeholder 2"/>
          <p:cNvSpPr>
            <a:spLocks noGrp="1"/>
          </p:cNvSpPr>
          <p:nvPr>
            <p:ph idx="1"/>
          </p:nvPr>
        </p:nvSpPr>
        <p:spPr>
          <a:xfrm>
            <a:off x="457200" y="1775191"/>
            <a:ext cx="4114800" cy="4625609"/>
          </a:xfrm>
        </p:spPr>
        <p:txBody>
          <a:bodyPr>
            <a:normAutofit/>
          </a:bodyPr>
          <a:lstStyle/>
          <a:p>
            <a:r>
              <a:rPr lang="en-US" dirty="0" smtClean="0"/>
              <a:t>The reason why going down stairs is less dangerous is because the speed of the drop is controlled. </a:t>
            </a:r>
          </a:p>
          <a:p>
            <a:r>
              <a:rPr lang="en-US" dirty="0" smtClean="0"/>
              <a:t>The fast, big drop is changed into smaller, slower drops.</a:t>
            </a:r>
          </a:p>
        </p:txBody>
      </p:sp>
      <p:grpSp>
        <p:nvGrpSpPr>
          <p:cNvPr id="25" name="Group 24"/>
          <p:cNvGrpSpPr/>
          <p:nvPr/>
        </p:nvGrpSpPr>
        <p:grpSpPr>
          <a:xfrm>
            <a:off x="5104606" y="3429000"/>
            <a:ext cx="3658394" cy="3124994"/>
            <a:chOff x="4876006" y="2057400"/>
            <a:chExt cx="3658394" cy="3124994"/>
          </a:xfrm>
        </p:grpSpPr>
        <p:cxnSp>
          <p:nvCxnSpPr>
            <p:cNvPr id="7" name="Straight Connector 6"/>
            <p:cNvCxnSpPr/>
            <p:nvPr/>
          </p:nvCxnSpPr>
          <p:spPr>
            <a:xfrm rot="5400000">
              <a:off x="7620000" y="4191000"/>
              <a:ext cx="609600" cy="0"/>
            </a:xfrm>
            <a:prstGeom prst="line">
              <a:avLst/>
            </a:prstGeom>
            <a:ln w="38100"/>
          </p:spPr>
          <p:style>
            <a:lnRef idx="1">
              <a:schemeClr val="dk1"/>
            </a:lnRef>
            <a:fillRef idx="0">
              <a:schemeClr val="dk1"/>
            </a:fillRef>
            <a:effectRef idx="0">
              <a:schemeClr val="dk1"/>
            </a:effectRef>
            <a:fontRef idx="minor">
              <a:schemeClr val="tx1"/>
            </a:fontRef>
          </p:style>
        </p:cxnSp>
        <p:cxnSp>
          <p:nvCxnSpPr>
            <p:cNvPr id="8" name="Straight Connector 7"/>
            <p:cNvCxnSpPr/>
            <p:nvPr/>
          </p:nvCxnSpPr>
          <p:spPr>
            <a:xfrm rot="5400000">
              <a:off x="6400800" y="2971800"/>
              <a:ext cx="609600" cy="0"/>
            </a:xfrm>
            <a:prstGeom prst="line">
              <a:avLst/>
            </a:prstGeom>
            <a:ln w="38100"/>
          </p:spPr>
          <p:style>
            <a:lnRef idx="1">
              <a:schemeClr val="dk1"/>
            </a:lnRef>
            <a:fillRef idx="0">
              <a:schemeClr val="dk1"/>
            </a:fillRef>
            <a:effectRef idx="0">
              <a:schemeClr val="dk1"/>
            </a:effectRef>
            <a:fontRef idx="minor">
              <a:schemeClr val="tx1"/>
            </a:fontRef>
          </p:style>
        </p:cxnSp>
        <p:cxnSp>
          <p:nvCxnSpPr>
            <p:cNvPr id="9" name="Straight Connector 8"/>
            <p:cNvCxnSpPr/>
            <p:nvPr/>
          </p:nvCxnSpPr>
          <p:spPr>
            <a:xfrm rot="5400000">
              <a:off x="7010400" y="3581400"/>
              <a:ext cx="609600" cy="0"/>
            </a:xfrm>
            <a:prstGeom prst="line">
              <a:avLst/>
            </a:prstGeom>
            <a:ln w="38100"/>
          </p:spPr>
          <p:style>
            <a:lnRef idx="1">
              <a:schemeClr val="dk1"/>
            </a:lnRef>
            <a:fillRef idx="0">
              <a:schemeClr val="dk1"/>
            </a:fillRef>
            <a:effectRef idx="0">
              <a:schemeClr val="dk1"/>
            </a:effectRef>
            <a:fontRef idx="minor">
              <a:schemeClr val="tx1"/>
            </a:fontRef>
          </p:style>
        </p:cxnSp>
        <p:cxnSp>
          <p:nvCxnSpPr>
            <p:cNvPr id="11" name="Straight Connector 10"/>
            <p:cNvCxnSpPr/>
            <p:nvPr/>
          </p:nvCxnSpPr>
          <p:spPr>
            <a:xfrm rot="5400000">
              <a:off x="8191500" y="4838700"/>
              <a:ext cx="685800" cy="0"/>
            </a:xfrm>
            <a:prstGeom prst="line">
              <a:avLst/>
            </a:prstGeom>
            <a:ln w="38100"/>
          </p:spPr>
          <p:style>
            <a:lnRef idx="1">
              <a:schemeClr val="dk1"/>
            </a:lnRef>
            <a:fillRef idx="0">
              <a:schemeClr val="dk1"/>
            </a:fillRef>
            <a:effectRef idx="0">
              <a:schemeClr val="dk1"/>
            </a:effectRef>
            <a:fontRef idx="minor">
              <a:schemeClr val="tx1"/>
            </a:fontRef>
          </p:style>
        </p:cxnSp>
        <p:cxnSp>
          <p:nvCxnSpPr>
            <p:cNvPr id="12" name="Straight Connector 11"/>
            <p:cNvCxnSpPr/>
            <p:nvPr/>
          </p:nvCxnSpPr>
          <p:spPr>
            <a:xfrm rot="5400000">
              <a:off x="5791200" y="2362200"/>
              <a:ext cx="609600" cy="0"/>
            </a:xfrm>
            <a:prstGeom prst="line">
              <a:avLst/>
            </a:prstGeom>
            <a:ln w="38100"/>
          </p:spPr>
          <p:style>
            <a:lnRef idx="1">
              <a:schemeClr val="dk1"/>
            </a:lnRef>
            <a:fillRef idx="0">
              <a:schemeClr val="dk1"/>
            </a:fillRef>
            <a:effectRef idx="0">
              <a:schemeClr val="dk1"/>
            </a:effectRef>
            <a:fontRef idx="minor">
              <a:schemeClr val="tx1"/>
            </a:fontRef>
          </p:style>
        </p:cxnSp>
        <p:cxnSp>
          <p:nvCxnSpPr>
            <p:cNvPr id="14" name="Straight Connector 13"/>
            <p:cNvCxnSpPr/>
            <p:nvPr/>
          </p:nvCxnSpPr>
          <p:spPr>
            <a:xfrm>
              <a:off x="7924800" y="4495800"/>
              <a:ext cx="609600"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16" name="Straight Connector 15"/>
            <p:cNvCxnSpPr/>
            <p:nvPr/>
          </p:nvCxnSpPr>
          <p:spPr>
            <a:xfrm>
              <a:off x="6096000" y="2667000"/>
              <a:ext cx="609600"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17" name="Straight Connector 16"/>
            <p:cNvCxnSpPr/>
            <p:nvPr/>
          </p:nvCxnSpPr>
          <p:spPr>
            <a:xfrm>
              <a:off x="6705600" y="3276600"/>
              <a:ext cx="609600"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21" name="Straight Connector 20"/>
            <p:cNvCxnSpPr/>
            <p:nvPr/>
          </p:nvCxnSpPr>
          <p:spPr>
            <a:xfrm>
              <a:off x="7315200" y="3886200"/>
              <a:ext cx="609600"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23" name="Straight Arrow Connector 22"/>
            <p:cNvCxnSpPr/>
            <p:nvPr/>
          </p:nvCxnSpPr>
          <p:spPr>
            <a:xfrm rot="5400000">
              <a:off x="3314700" y="3619500"/>
              <a:ext cx="3124200" cy="1588"/>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grpSp>
      <p:sp>
        <p:nvSpPr>
          <p:cNvPr id="24" name="TextBox 23"/>
          <p:cNvSpPr txBox="1"/>
          <p:nvPr/>
        </p:nvSpPr>
        <p:spPr>
          <a:xfrm>
            <a:off x="5410200" y="3276600"/>
            <a:ext cx="838200" cy="369332"/>
          </a:xfrm>
          <a:prstGeom prst="rect">
            <a:avLst/>
          </a:prstGeom>
          <a:noFill/>
        </p:spPr>
        <p:txBody>
          <a:bodyPr wrap="square" rtlCol="0">
            <a:spAutoFit/>
          </a:bodyPr>
          <a:lstStyle/>
          <a:p>
            <a:r>
              <a:rPr lang="en-US" dirty="0" smtClean="0"/>
              <a:t>vs.</a:t>
            </a:r>
            <a:endParaRPr lang="en-US" dirty="0"/>
          </a:p>
        </p:txBody>
      </p:sp>
      <p:cxnSp>
        <p:nvCxnSpPr>
          <p:cNvPr id="28" name="Straight Connector 27"/>
          <p:cNvCxnSpPr/>
          <p:nvPr/>
        </p:nvCxnSpPr>
        <p:spPr>
          <a:xfrm rot="5400000">
            <a:off x="2933700" y="4686300"/>
            <a:ext cx="3733800"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29" name="Straight Connector 28"/>
          <p:cNvCxnSpPr/>
          <p:nvPr/>
        </p:nvCxnSpPr>
        <p:spPr>
          <a:xfrm rot="10800000">
            <a:off x="4800600" y="6553200"/>
            <a:ext cx="3962400"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pic>
        <p:nvPicPr>
          <p:cNvPr id="34" name="Picture 2" descr="http://www.adaringadventure.com/blog/wordpress/wp-content/uploads/2008/12/women-jumping-out-of-window.jpg"/>
          <p:cNvPicPr>
            <a:picLocks noChangeAspect="1" noChangeArrowheads="1"/>
          </p:cNvPicPr>
          <p:nvPr/>
        </p:nvPicPr>
        <p:blipFill>
          <a:blip r:embed="rId2" cstate="print"/>
          <a:srcRect/>
          <a:stretch>
            <a:fillRect/>
          </a:stretch>
        </p:blipFill>
        <p:spPr bwMode="auto">
          <a:xfrm>
            <a:off x="4800600" y="1447800"/>
            <a:ext cx="838200" cy="1752600"/>
          </a:xfrm>
          <a:prstGeom prst="rect">
            <a:avLst/>
          </a:prstGeom>
          <a:noFill/>
        </p:spPr>
      </p:pic>
      <p:pic>
        <p:nvPicPr>
          <p:cNvPr id="35" name="Picture 4" descr="http://images.teamsugar.com/files/users/1/12981/41_2007/girl-stairs.jpg"/>
          <p:cNvPicPr>
            <a:picLocks noChangeAspect="1" noChangeArrowheads="1"/>
          </p:cNvPicPr>
          <p:nvPr/>
        </p:nvPicPr>
        <p:blipFill>
          <a:blip r:embed="rId3" cstate="print"/>
          <a:srcRect/>
          <a:stretch>
            <a:fillRect/>
          </a:stretch>
        </p:blipFill>
        <p:spPr bwMode="auto">
          <a:xfrm>
            <a:off x="6019800" y="1447800"/>
            <a:ext cx="762000" cy="1752600"/>
          </a:xfrm>
          <a:prstGeom prst="rect">
            <a:avLst/>
          </a:prstGeom>
          <a:noFill/>
        </p:spPr>
      </p:pic>
    </p:spTree>
    <p:extLst>
      <p:ext uri="{BB962C8B-B14F-4D97-AF65-F5344CB8AC3E}">
        <p14:creationId xmlns:p14="http://schemas.microsoft.com/office/powerpoint/2010/main" val="630559087"/>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Blac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Black .thmx</Template>
  <TotalTime>1752</TotalTime>
  <Words>629</Words>
  <Application>Microsoft Macintosh PowerPoint</Application>
  <PresentationFormat>On-screen Show (4:3)</PresentationFormat>
  <Paragraphs>90</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Black</vt:lpstr>
      <vt:lpstr>January 20th, 2015: 1st – 3rd </vt:lpstr>
      <vt:lpstr>January 20th, 2015</vt:lpstr>
      <vt:lpstr>Agenda </vt:lpstr>
      <vt:lpstr>Announcements </vt:lpstr>
      <vt:lpstr>Unit 5: Guiding Questions</vt:lpstr>
      <vt:lpstr>Unit 5 Objectives </vt:lpstr>
      <vt:lpstr>Controlled Energy Flow</vt:lpstr>
      <vt:lpstr>Controlled Energy Flow</vt:lpstr>
      <vt:lpstr>Controlled Energy Flow</vt:lpstr>
      <vt:lpstr>PowerPoint Presentation</vt:lpstr>
      <vt:lpstr>PowerPoint Presentation</vt:lpstr>
      <vt:lpstr>The Function of ATP</vt:lpstr>
      <vt:lpstr>The Function of ATP</vt:lpstr>
      <vt:lpstr>The Function of ATP</vt:lpstr>
      <vt:lpstr>The Structure of ATP</vt:lpstr>
      <vt:lpstr>The structure of ATP</vt:lpstr>
      <vt:lpstr>The Structure of ATP</vt:lpstr>
      <vt:lpstr>The Structure of ATP</vt:lpstr>
      <vt:lpstr>The Structure of ATP</vt:lpstr>
      <vt:lpstr>ATP Model </vt:lpstr>
      <vt:lpstr>Photosynthesis Quiz</vt:lpstr>
    </vt:vector>
  </TitlesOfParts>
  <Company>MCS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Warm-Up (5 minutes)</dc:title>
  <dc:creator>Student128</dc:creator>
  <cp:lastModifiedBy>Administrator</cp:lastModifiedBy>
  <cp:revision>54</cp:revision>
  <dcterms:created xsi:type="dcterms:W3CDTF">2011-10-17T01:02:30Z</dcterms:created>
  <dcterms:modified xsi:type="dcterms:W3CDTF">2015-01-16T14:25:07Z</dcterms:modified>
</cp:coreProperties>
</file>