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51"/>
  </p:notesMasterIdLst>
  <p:sldIdLst>
    <p:sldId id="257" r:id="rId3"/>
    <p:sldId id="258" r:id="rId4"/>
    <p:sldId id="259" r:id="rId5"/>
    <p:sldId id="260" r:id="rId6"/>
    <p:sldId id="261" r:id="rId7"/>
    <p:sldId id="262" r:id="rId8"/>
    <p:sldId id="304" r:id="rId9"/>
    <p:sldId id="263" r:id="rId10"/>
    <p:sldId id="264" r:id="rId11"/>
    <p:sldId id="265" r:id="rId12"/>
    <p:sldId id="266" r:id="rId13"/>
    <p:sldId id="267" r:id="rId14"/>
    <p:sldId id="305" r:id="rId15"/>
    <p:sldId id="306" r:id="rId16"/>
    <p:sldId id="268" r:id="rId17"/>
    <p:sldId id="269" r:id="rId18"/>
    <p:sldId id="270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8AF01-6033-4FB2-9820-2413810DFF37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0BAC6-8EB5-4A73-85F9-F1C79EE7F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4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B22BB80-15B5-467B-B259-5F23E6175387}" type="datetime1">
              <a:rPr lang="en-US"/>
              <a:pPr/>
              <a:t>11/14/2014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A8E9F2A-5020-4C62-98BF-166D98C68656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64430B6-1713-4E08-8A1A-FDCA16187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26" Type="http://schemas.openxmlformats.org/officeDocument/2006/relationships/slide" Target="slide1.xml"/><Relationship Id="rId3" Type="http://schemas.openxmlformats.org/officeDocument/2006/relationships/slide" Target="slide12.xml"/><Relationship Id="rId21" Type="http://schemas.openxmlformats.org/officeDocument/2006/relationships/slide" Target="slide39.xml"/><Relationship Id="rId7" Type="http://schemas.openxmlformats.org/officeDocument/2006/relationships/slide" Target="slide7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5" Type="http://schemas.openxmlformats.org/officeDocument/2006/relationships/slide" Target="slide47.xml"/><Relationship Id="rId2" Type="http://schemas.openxmlformats.org/officeDocument/2006/relationships/notesSlide" Target="../notesSlides/notesSlide1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19.xml"/><Relationship Id="rId24" Type="http://schemas.openxmlformats.org/officeDocument/2006/relationships/slide" Target="slide45.xml"/><Relationship Id="rId5" Type="http://schemas.openxmlformats.org/officeDocument/2006/relationships/slide" Target="slide6.xml"/><Relationship Id="rId15" Type="http://schemas.openxmlformats.org/officeDocument/2006/relationships/slide" Target="slide27.xml"/><Relationship Id="rId23" Type="http://schemas.openxmlformats.org/officeDocument/2006/relationships/slide" Target="slide43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11.xml"/><Relationship Id="rId9" Type="http://schemas.openxmlformats.org/officeDocument/2006/relationships/slide" Target="slide9.xml"/><Relationship Id="rId14" Type="http://schemas.openxmlformats.org/officeDocument/2006/relationships/slide" Target="slide25.xml"/><Relationship Id="rId22" Type="http://schemas.openxmlformats.org/officeDocument/2006/relationships/slide" Target="slide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8686800" cy="4995862"/>
          </a:xfrm>
        </p:spPr>
        <p:txBody>
          <a:bodyPr>
            <a:normAutofit lnSpcReduction="10000"/>
          </a:bodyPr>
          <a:lstStyle/>
          <a:p>
            <a:pPr marL="883920" lvl="1" indent="-6096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What are you most confident about Monday’s test? </a:t>
            </a:r>
          </a:p>
          <a:p>
            <a:pPr marL="788670" lvl="1" indent="-514350" eaLnBrk="1" fontAlgn="auto" hangingPunct="1">
              <a:lnSpc>
                <a:spcPct val="90000"/>
              </a:lnSpc>
              <a:spcAft>
                <a:spcPts val="0"/>
              </a:spcAft>
              <a:buAutoNum type="alphaUcPeriod"/>
              <a:defRPr/>
            </a:pPr>
            <a:r>
              <a:rPr lang="en-US" sz="3200" b="1" dirty="0" smtClean="0"/>
              <a:t>Prokaryotes/Eukaryotes B. Organelles C. Plant/Animal cells D. Microscopes</a:t>
            </a:r>
            <a:endParaRPr lang="en-US" sz="3200" b="1" dirty="0" smtClean="0"/>
          </a:p>
          <a:p>
            <a:pPr marL="274320" lvl="1" indent="0">
              <a:lnSpc>
                <a:spcPct val="90000"/>
              </a:lnSpc>
              <a:buNone/>
              <a:defRPr/>
            </a:pPr>
            <a:r>
              <a:rPr lang="en-US" sz="3200" b="1" dirty="0" smtClean="0"/>
              <a:t>2. </a:t>
            </a:r>
            <a:r>
              <a:rPr lang="en-US" sz="3200" b="1" dirty="0"/>
              <a:t>What are you </a:t>
            </a:r>
            <a:r>
              <a:rPr lang="en-US" sz="3200" b="1" dirty="0" smtClean="0"/>
              <a:t>LEAST </a:t>
            </a:r>
            <a:r>
              <a:rPr lang="en-US" sz="3200" b="1" dirty="0"/>
              <a:t>confident about Monday’s test? </a:t>
            </a:r>
          </a:p>
          <a:p>
            <a:pPr marL="788670" lvl="1" indent="-514350">
              <a:lnSpc>
                <a:spcPct val="90000"/>
              </a:lnSpc>
              <a:buAutoNum type="alphaUcPeriod"/>
              <a:defRPr/>
            </a:pPr>
            <a:r>
              <a:rPr lang="en-US" sz="3200" b="1" dirty="0" smtClean="0"/>
              <a:t>Prokaryotes/Eukaryotes </a:t>
            </a:r>
            <a:r>
              <a:rPr lang="en-US" sz="3200" b="1" dirty="0"/>
              <a:t>B. Organelles C. Plant/Animal cells D. </a:t>
            </a:r>
            <a:r>
              <a:rPr lang="en-US" sz="3200" b="1" dirty="0" smtClean="0"/>
              <a:t>Microscopes</a:t>
            </a:r>
          </a:p>
          <a:p>
            <a:pPr marL="788670" lvl="1" indent="-514350">
              <a:lnSpc>
                <a:spcPct val="90000"/>
              </a:lnSpc>
              <a:buAutoNum type="alphaUcPeriod"/>
              <a:defRPr/>
            </a:pPr>
            <a:endParaRPr lang="en-US" sz="3200" b="1" dirty="0"/>
          </a:p>
          <a:p>
            <a:pPr marL="274320" lvl="1" indent="0">
              <a:lnSpc>
                <a:spcPct val="90000"/>
              </a:lnSpc>
              <a:buNone/>
              <a:defRPr/>
            </a:pPr>
            <a:r>
              <a:rPr lang="en-US" sz="3200" b="1" dirty="0" smtClean="0"/>
              <a:t>3. How are you going to study for this exam? </a:t>
            </a:r>
            <a:endParaRPr lang="en-US" sz="3200" b="1" dirty="0"/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2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Catalyst: </a:t>
            </a:r>
            <a:r>
              <a:rPr lang="en-US" sz="3600" dirty="0" smtClean="0"/>
              <a:t>November </a:t>
            </a:r>
            <a:r>
              <a:rPr lang="en-US" sz="3600" dirty="0" smtClean="0"/>
              <a:t>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, 2014: On your post-it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F56AE9-21AA-4500-935E-42C2C8B03A53}" type="slidenum">
              <a:rPr lang="en-US"/>
              <a:pPr/>
              <a:t>10</a:t>
            </a:fld>
            <a:endParaRPr lang="en-US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90600" y="2133600"/>
            <a:ext cx="7315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b="1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The cell is the basic unit of life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4100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DC6AE-669F-4B58-A885-F148055828D9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5800" y="2057400"/>
            <a:ext cx="7772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piece of equipment is used to view the most basic features of the cell (cell membrane, cytoplasm, etc.)?</a:t>
            </a:r>
            <a:endParaRPr lang="en-US" sz="4400" dirty="0"/>
          </a:p>
        </p:txBody>
      </p:sp>
      <p:sp>
        <p:nvSpPr>
          <p:cNvPr id="512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9CEC3-30F4-417B-B3EF-97B7BC6B9D54}" type="slidenum">
              <a:rPr lang="en-US"/>
              <a:pPr/>
              <a:t>12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The light microscope is used to view the most basic features of cells</a:t>
            </a:r>
            <a:endParaRPr lang="en-US" sz="4400" dirty="0"/>
          </a:p>
        </p:txBody>
      </p:sp>
      <p:sp>
        <p:nvSpPr>
          <p:cNvPr id="6148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15563-4120-4C75-A85E-9E5DE68F1E8E}" type="slidenum">
              <a:rPr lang="en-US"/>
              <a:pPr/>
              <a:t>13</a:t>
            </a:fld>
            <a:endParaRPr 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three features are found in all cells?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A585DA-3D78-4E30-8E71-98E936802713}" type="slidenum">
              <a:rPr lang="en-US"/>
              <a:pPr/>
              <a:t>14</a:t>
            </a:fld>
            <a:endParaRPr lang="en-US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09600" y="2438400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All cells contain a cell membrane, cytoplasm, and genetic material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12292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1FA7AE-1850-4047-9696-175E55ECC1D2}" type="slidenum">
              <a:rPr lang="en-US"/>
              <a:pPr/>
              <a:t>15</a:t>
            </a:fld>
            <a:endParaRPr lang="en-US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800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piece of equipment is used to view the details of cells, such as mitochondria and the ER?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D10EC5-1DA3-452F-88A5-A6691B387321}" type="slidenum">
              <a:rPr lang="en-US"/>
              <a:pPr/>
              <a:t>16</a:t>
            </a:fld>
            <a:endParaRPr 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09600" y="2286000"/>
            <a:ext cx="800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The electron microscope is used to view the details of cells, such as specific organelles</a:t>
            </a:r>
            <a:endParaRPr lang="en-US" sz="4400" baseline="30000" dirty="0"/>
          </a:p>
        </p:txBody>
      </p:sp>
      <p:sp>
        <p:nvSpPr>
          <p:cNvPr id="8196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99A67-952B-4027-B1F4-388D0FF189F5}" type="slidenum">
              <a:rPr lang="en-US"/>
              <a:pPr/>
              <a:t>17</a:t>
            </a:fld>
            <a:endParaRPr 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7848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</a:t>
            </a:r>
            <a:r>
              <a:rPr lang="en-US" sz="4400" b="1" dirty="0" smtClean="0"/>
              <a:t>What key feature does a eukaryotic cell have that a prokaryotic cell does not?</a:t>
            </a:r>
            <a:endParaRPr lang="en-US" sz="4400" b="1" dirty="0"/>
          </a:p>
        </p:txBody>
      </p:sp>
      <p:sp>
        <p:nvSpPr>
          <p:cNvPr id="922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39765-CD78-46CA-9952-10BC926FA3F4}" type="slidenum">
              <a:rPr lang="en-US"/>
              <a:pPr/>
              <a:t>18</a:t>
            </a:fld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62000" y="2286000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Prokaryotic cells do not have a nucleus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10244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CD48B7-8CA9-4FB0-BE11-1EAE646A01B8}" type="slidenum">
              <a:rPr lang="en-US"/>
              <a:pPr/>
              <a:t>19</a:t>
            </a:fld>
            <a:endParaRPr 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33400" y="1752600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b="1" dirty="0" smtClean="0"/>
              <a:t>Question: What type of cell is pictured below– prokaryotic or eukaryotic?</a:t>
            </a:r>
            <a:endParaRPr lang="en-US" sz="4400" b="1" dirty="0"/>
          </a:p>
        </p:txBody>
      </p:sp>
      <p:sp>
        <p:nvSpPr>
          <p:cNvPr id="1331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14800"/>
            <a:ext cx="2667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3563" cy="48037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/>
              <a:t>Catalyst (6 minutes)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/>
              <a:t>Unit 4 Practice Exam (20 minutes) </a:t>
            </a:r>
            <a:endParaRPr lang="en-US" sz="38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/>
              <a:t>Unit </a:t>
            </a:r>
            <a:r>
              <a:rPr lang="en-US" sz="4000" dirty="0" smtClean="0"/>
              <a:t>4 Jeopardy (Remaining) </a:t>
            </a:r>
            <a:endParaRPr lang="en-US" sz="4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/>
              <a:t>**Honors: data recordings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u="sng" dirty="0" smtClean="0"/>
              <a:t>STUDY FOR UNIT </a:t>
            </a:r>
            <a:r>
              <a:rPr lang="en-US" sz="3000" u="sng" dirty="0" smtClean="0"/>
              <a:t>4: </a:t>
            </a:r>
            <a:r>
              <a:rPr lang="en-US" sz="3000" u="sng" dirty="0" smtClean="0"/>
              <a:t>CELLS TEST (Monday)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u="sng" dirty="0" smtClean="0"/>
              <a:t>Honors </a:t>
            </a:r>
            <a:r>
              <a:rPr lang="en-US" sz="3000" u="sng" dirty="0" smtClean="0"/>
              <a:t>Projects: LESS THAN TWO WEEKS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u="sng" dirty="0" smtClean="0"/>
              <a:t>DBA #11: 11/27</a:t>
            </a:r>
            <a:endParaRPr lang="en-US" sz="30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6B854-BDC0-45C8-914A-3989CCA1279F}" type="slidenum">
              <a:rPr lang="en-US"/>
              <a:pPr/>
              <a:t>20</a:t>
            </a:fld>
            <a:endParaRPr 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6800" y="2070100"/>
            <a:ext cx="7086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Eukaryotic cell (it has a nucleus and membrane-bound organelles)</a:t>
            </a:r>
            <a:endParaRPr lang="en-US" sz="4400" dirty="0"/>
          </a:p>
        </p:txBody>
      </p:sp>
      <p:sp>
        <p:nvSpPr>
          <p:cNvPr id="14340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BA6EC-472E-476F-BE87-6F784BC5DF32}" type="slidenum">
              <a:rPr lang="en-US"/>
              <a:pPr/>
              <a:t>21</a:t>
            </a:fld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772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You discover a cell with membrane-bound organelles like the ER and mitochondria. What type of cell is it?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91CDA6-08F4-4641-B514-9E0345233C60}" type="slidenum">
              <a:rPr lang="en-US"/>
              <a:pPr/>
              <a:t>22</a:t>
            </a:fld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62000" y="2057400"/>
            <a:ext cx="7696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Eukaryotic cells have nuclei and membrane-bound organelles. 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16388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1F023-9632-4C2F-BA1A-A6942E10ADC4}" type="slidenum">
              <a:rPr lang="en-US"/>
              <a:pPr/>
              <a:t>23</a:t>
            </a:fld>
            <a:endParaRPr lang="en-US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Is the organism below (</a:t>
            </a:r>
            <a:r>
              <a:rPr lang="en-US" sz="4400" dirty="0" err="1" smtClean="0"/>
              <a:t>Chlamdyia</a:t>
            </a:r>
            <a:r>
              <a:rPr lang="en-US" sz="4400" dirty="0" smtClean="0"/>
              <a:t> bacterium) a prokaryote or eukaryote?</a:t>
            </a:r>
            <a:endParaRPr lang="en-US" sz="4400" dirty="0"/>
          </a:p>
        </p:txBody>
      </p:sp>
      <p:sp>
        <p:nvSpPr>
          <p:cNvPr id="1741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2133600" cy="275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F69A5-F4A5-48D8-BFD6-692CE0F422E4}" type="slidenum">
              <a:rPr lang="en-US"/>
              <a:pPr/>
              <a:t>24</a:t>
            </a:fld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400" dirty="0" smtClean="0"/>
              <a:t>Answer: Prokaryotes are always unicellular</a:t>
            </a:r>
            <a:endParaRPr lang="en-US" sz="4400" dirty="0"/>
          </a:p>
        </p:txBody>
      </p:sp>
      <p:sp>
        <p:nvSpPr>
          <p:cNvPr id="18436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F92E1-FCDB-4CCC-93F0-9D617C73D480}" type="slidenum">
              <a:rPr lang="en-US"/>
              <a:pPr/>
              <a:t>25</a:t>
            </a:fld>
            <a:endParaRPr lang="en-US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62000" y="1447800"/>
            <a:ext cx="7696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All multi-cellular organisms (such as those pictured below) are made up of what type of cells?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5720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572000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31BDD1-8155-4D0E-8041-3B4F32DE37B6}" type="slidenum">
              <a:rPr lang="en-US"/>
              <a:pPr/>
              <a:t>26</a:t>
            </a:fld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533400" y="213360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All multi-cellular organisms are made up of eukaryotic cells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20484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DFBC9-DC9F-44C8-B349-3E01D79F9D83}" type="slidenum">
              <a:rPr lang="en-US"/>
              <a:pPr/>
              <a:t>27</a:t>
            </a:fld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784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You discover a unicellular organism that has its genetic material in the cytoplasm, not a nucleus. Is it a prokaryote or eukaryote?</a:t>
            </a:r>
            <a:endParaRPr lang="en-US" sz="4000" dirty="0"/>
          </a:p>
        </p:txBody>
      </p:sp>
      <p:sp>
        <p:nvSpPr>
          <p:cNvPr id="2150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6E7D6-18CA-41EC-8024-2A606F0B68CB}" type="slidenum">
              <a:rPr lang="en-US"/>
              <a:pPr/>
              <a:t>28</a:t>
            </a:fld>
            <a:endParaRPr 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Prokaryotes are always unicellular (one cell)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22532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B5A0AF-F3C6-4324-AF99-B2AF99E3A668}" type="slidenum">
              <a:rPr lang="en-US"/>
              <a:pPr/>
              <a:t>29</a:t>
            </a:fld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685800" y="2346325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is the function of the cell membrane?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TEST </a:t>
            </a:r>
            <a:r>
              <a:rPr lang="en-US" sz="3600" dirty="0" smtClean="0"/>
              <a:t>MONDAY</a:t>
            </a:r>
            <a:endParaRPr lang="en-US" sz="36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Announcements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072160-E140-4783-8A4A-F6E04DC7CA5C}" type="slidenum">
              <a:rPr lang="en-US"/>
              <a:pPr/>
              <a:t>30</a:t>
            </a:fld>
            <a:endParaRPr 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609600" y="213360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The cell membrane controls what enters and leaves the cell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24580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21514-E6E1-4692-AF7D-EA1B705F0880}" type="slidenum">
              <a:rPr lang="en-US"/>
              <a:pPr/>
              <a:t>31</a:t>
            </a:fld>
            <a:endParaRPr lang="en-US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90600" y="2622550"/>
            <a:ext cx="746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</a:schemeClr>
                </a:solidFill>
              </a:rPr>
              <a:t>Question: Where are proteins synthesized in the cell?</a:t>
            </a:r>
            <a:endParaRPr lang="en-US" sz="4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560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C65AE-BF77-40FF-B7EB-5A68726E700B}" type="slidenum">
              <a:rPr lang="en-US"/>
              <a:pPr/>
              <a:t>32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</a:schemeClr>
                </a:solidFill>
              </a:rPr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Proteins are synthesized in the </a:t>
            </a:r>
            <a:r>
              <a:rPr lang="en-US" sz="4400" b="1" u="sng" dirty="0" err="1" smtClean="0">
                <a:solidFill>
                  <a:srgbClr val="FFFF00"/>
                </a:solidFill>
              </a:rPr>
              <a:t>ribosomes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26628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1E38F-8EC6-459B-BBFB-89446A434C6D}" type="slidenum">
              <a:rPr lang="en-US"/>
              <a:pPr/>
              <a:t>33</a:t>
            </a:fld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is the function of the mitochondria?</a:t>
            </a:r>
            <a:endParaRPr lang="en-US" sz="4400" dirty="0"/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21650A-A417-4B07-8576-F5E8DE0330C2}" type="slidenum">
              <a:rPr lang="en-US"/>
              <a:pPr/>
              <a:t>34</a:t>
            </a:fld>
            <a:endParaRPr 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676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8001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Mitochondria produce energy in the form of ATP for the cell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270F62-C1D3-4DC6-A90B-DF781452DD63}" type="slidenum">
              <a:rPr lang="en-US"/>
              <a:pPr/>
              <a:t>35</a:t>
            </a:fld>
            <a:endParaRPr lang="en-US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85800" y="30480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two things do the part labeled in the picture do?</a:t>
            </a:r>
            <a:endParaRPr lang="en-US" sz="4400" dirty="0"/>
          </a:p>
        </p:txBody>
      </p:sp>
      <p:sp>
        <p:nvSpPr>
          <p:cNvPr id="2970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09600"/>
            <a:ext cx="3048000" cy="225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596A6-E637-4F50-9092-BD67436F4A31}" type="slidenum">
              <a:rPr lang="en-US"/>
              <a:pPr/>
              <a:t>36</a:t>
            </a:fld>
            <a:endParaRPr lang="en-US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609600" y="179705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Answer: </a:t>
            </a:r>
            <a:r>
              <a:rPr lang="en-US" sz="4400" b="1" u="sng" dirty="0" smtClean="0">
                <a:solidFill>
                  <a:srgbClr val="FFFF00"/>
                </a:solidFill>
              </a:rPr>
              <a:t>The nucleus stores genetic material and controls the cell’s activities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30724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C79D8-4B76-49EE-9A3A-F2FBB61E667A}" type="slidenum">
              <a:rPr lang="en-US"/>
              <a:pPr/>
              <a:t>37</a:t>
            </a:fld>
            <a:endParaRPr 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85800" y="1522413"/>
            <a:ext cx="7696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What </a:t>
            </a:r>
            <a:r>
              <a:rPr lang="en-US" sz="4000" u="sng" dirty="0" smtClean="0"/>
              <a:t>three</a:t>
            </a:r>
            <a:r>
              <a:rPr lang="en-US" sz="4000" dirty="0" smtClean="0"/>
              <a:t> parts of the cell are involved in making proteins, moving them throughout the cell, and shipping them out of the cell?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739EA-FC45-4F73-A786-FF2692DA8A79}" type="slidenum">
              <a:rPr lang="en-US"/>
              <a:pPr/>
              <a:t>38</a:t>
            </a:fld>
            <a:endParaRPr lang="en-US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772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Answer: </a:t>
            </a:r>
            <a:r>
              <a:rPr lang="en-US" sz="4000" b="1" u="sng" dirty="0" err="1" smtClean="0">
                <a:solidFill>
                  <a:srgbClr val="FFFF00"/>
                </a:solidFill>
              </a:rPr>
              <a:t>Ribosomes</a:t>
            </a:r>
            <a:r>
              <a:rPr lang="en-US" sz="4000" b="1" u="sng" dirty="0" smtClean="0">
                <a:solidFill>
                  <a:srgbClr val="FFFF00"/>
                </a:solidFill>
              </a:rPr>
              <a:t> make the proteins, the rough ER transports the proteins, and the Golgi apparatus packages them and ships them out of the cell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32772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04800"/>
            <a:ext cx="2743200" cy="165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3A41B-72A3-4D2D-AF01-CD32A0B844D0}" type="slidenum">
              <a:rPr lang="en-US"/>
              <a:pPr/>
              <a:t>39</a:t>
            </a:fld>
            <a:endParaRPr lang="en-US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609600" y="2071688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is the function of the cell wall?</a:t>
            </a:r>
            <a:endParaRPr lang="en-US" sz="4400" dirty="0"/>
          </a:p>
        </p:txBody>
      </p:sp>
      <p:sp>
        <p:nvSpPr>
          <p:cNvPr id="3379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563" cy="45751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1"/>
                </a:solidFill>
              </a:rPr>
              <a:t>What are all living organisms made up of?</a:t>
            </a:r>
          </a:p>
          <a:p>
            <a:pPr eaLnBrk="1" hangingPunct="1"/>
            <a:r>
              <a:rPr lang="en-US" sz="3600" b="1" dirty="0" smtClean="0">
                <a:solidFill>
                  <a:schemeClr val="accent1"/>
                </a:solidFill>
              </a:rPr>
              <a:t>What does each part of the cell do?</a:t>
            </a:r>
          </a:p>
          <a:p>
            <a:pPr eaLnBrk="1" hangingPunct="1"/>
            <a:r>
              <a:rPr lang="en-US" sz="3600" b="1" dirty="0" smtClean="0">
                <a:solidFill>
                  <a:schemeClr val="accent1"/>
                </a:solidFill>
              </a:rPr>
              <a:t>What different types of cells exist and how are they different?</a:t>
            </a:r>
          </a:p>
          <a:p>
            <a:pPr eaLnBrk="1" hangingPunct="1"/>
            <a:r>
              <a:rPr lang="en-US" sz="3600" b="1" dirty="0" smtClean="0">
                <a:solidFill>
                  <a:schemeClr val="accent1"/>
                </a:solidFill>
              </a:rPr>
              <a:t>What tools are used to study the cell?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</a:t>
            </a:r>
            <a:r>
              <a:rPr lang="en-US" dirty="0" smtClean="0"/>
              <a:t>4: </a:t>
            </a:r>
            <a:r>
              <a:rPr lang="en-US" dirty="0" smtClean="0"/>
              <a:t>Guiding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072DA-0068-445D-9C50-50BE45F715D2}" type="slidenum">
              <a:rPr lang="en-US"/>
              <a:pPr/>
              <a:t>40</a:t>
            </a:fld>
            <a:endParaRPr lang="en-US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Answer: </a:t>
            </a:r>
            <a:r>
              <a:rPr lang="en-US" sz="4000" b="1" u="sng" dirty="0" smtClean="0">
                <a:solidFill>
                  <a:srgbClr val="FFFF00"/>
                </a:solidFill>
              </a:rPr>
              <a:t>The cell wall gives extra protection and support to the plant cell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34820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ED923-3637-4A32-81E9-E0B112EA1CC6}" type="slidenum">
              <a:rPr lang="en-US"/>
              <a:pPr/>
              <a:t>41</a:t>
            </a:fld>
            <a:endParaRPr lang="en-US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What three structures are found in the plant cell but not in the animal cell?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0A0CF-AFD1-4740-BE91-70C087EA1FC7}" type="slidenum">
              <a:rPr lang="en-US"/>
              <a:pPr/>
              <a:t>42</a:t>
            </a:fld>
            <a:endParaRPr lang="en-US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Answer: </a:t>
            </a:r>
            <a:r>
              <a:rPr lang="en-US" sz="4000" b="1" u="sng" dirty="0" smtClean="0">
                <a:solidFill>
                  <a:srgbClr val="FFFF00"/>
                </a:solidFill>
              </a:rPr>
              <a:t>The cell wall, chloroplasts, and central vacuole are only in the plant cell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36868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F54FA-351E-420A-916A-5048DF32052B}" type="slidenum">
              <a:rPr lang="en-US"/>
              <a:pPr/>
              <a:t>43</a:t>
            </a:fld>
            <a:endParaRPr lang="en-US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09600" y="243840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What is the function of the central vacuole in the plant cell?</a:t>
            </a:r>
            <a:endParaRPr lang="en-US" sz="4400" dirty="0"/>
          </a:p>
        </p:txBody>
      </p:sp>
      <p:sp>
        <p:nvSpPr>
          <p:cNvPr id="3789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4E3563-35BD-44EC-9F61-A589FD1B1FF5}" type="slidenum">
              <a:rPr lang="en-US"/>
              <a:pPr/>
              <a:t>44</a:t>
            </a:fld>
            <a:endParaRPr lang="en-US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609600" y="21336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Answer: </a:t>
            </a:r>
            <a:r>
              <a:rPr lang="en-US" sz="4000" b="1" u="sng" dirty="0" smtClean="0">
                <a:solidFill>
                  <a:srgbClr val="FFFF00"/>
                </a:solidFill>
              </a:rPr>
              <a:t>The central vacuole stores extra water and nutrients for the plant cell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38916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E3650F-67C0-44CF-B7ED-5D72AB0CB7C2}" type="slidenum">
              <a:rPr lang="en-US"/>
              <a:pPr/>
              <a:t>45</a:t>
            </a:fld>
            <a:endParaRPr lang="en-US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685800" y="2070100"/>
            <a:ext cx="76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Question: What is one structure only found in the </a:t>
            </a:r>
            <a:r>
              <a:rPr lang="en-US" sz="4000" u="sng" dirty="0" smtClean="0"/>
              <a:t>animal</a:t>
            </a:r>
            <a:r>
              <a:rPr lang="en-US" sz="4000" dirty="0" smtClean="0"/>
              <a:t> cell?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34082-4BB9-4D6F-9525-A798B8BA3610}" type="slidenum">
              <a:rPr lang="en-US"/>
              <a:pPr/>
              <a:t>46</a:t>
            </a:fld>
            <a:endParaRPr lang="en-US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609600" y="2057400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Answer: </a:t>
            </a:r>
            <a:r>
              <a:rPr lang="en-US" sz="4000" b="1" u="sng" dirty="0" err="1" smtClean="0">
                <a:solidFill>
                  <a:srgbClr val="FFFF00"/>
                </a:solidFill>
              </a:rPr>
              <a:t>Centrioles</a:t>
            </a:r>
            <a:r>
              <a:rPr lang="en-US" sz="4000" b="1" u="sng" dirty="0" smtClean="0">
                <a:solidFill>
                  <a:srgbClr val="FFFF00"/>
                </a:solidFill>
              </a:rPr>
              <a:t> are only found in the animal cell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40964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7E679B-0889-4D63-ADA0-9AD959B33623}" type="slidenum">
              <a:rPr lang="en-US"/>
              <a:pPr/>
              <a:t>47</a:t>
            </a:fld>
            <a:endParaRPr lang="en-US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609600" y="2376488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smtClean="0"/>
              <a:t>Question: Why are chloroplasts only found in the plant cell?</a:t>
            </a:r>
            <a:endParaRPr lang="en-US" sz="4400" dirty="0"/>
          </a:p>
        </p:txBody>
      </p:sp>
      <p:sp>
        <p:nvSpPr>
          <p:cNvPr id="4198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32132-3781-4993-A258-E74B200DD730}" type="slidenum">
              <a:rPr lang="en-US"/>
              <a:pPr/>
              <a:t>48</a:t>
            </a:fld>
            <a:endParaRPr lang="en-US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7924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smtClean="0"/>
              <a:t>Answer: </a:t>
            </a:r>
            <a:r>
              <a:rPr lang="en-US" sz="4000" b="1" u="sng" dirty="0" smtClean="0">
                <a:solidFill>
                  <a:srgbClr val="FFFF00"/>
                </a:solidFill>
              </a:rPr>
              <a:t>Chloroplasts make food for the plant cell, and animals do not need to make food in their cells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43012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600" dirty="0" smtClean="0"/>
              <a:t>Review of all Unit </a:t>
            </a:r>
            <a:r>
              <a:rPr lang="en-US" sz="3600" dirty="0" smtClean="0"/>
              <a:t>4: </a:t>
            </a:r>
            <a:r>
              <a:rPr lang="en-US" sz="3600" dirty="0" smtClean="0"/>
              <a:t>Cells </a:t>
            </a:r>
            <a:r>
              <a:rPr lang="en-US" sz="3600" dirty="0" smtClean="0"/>
              <a:t>objectives</a:t>
            </a:r>
          </a:p>
          <a:p>
            <a:pPr eaLnBrk="1" hangingPunct="1"/>
            <a:endParaRPr lang="en-US" sz="3600" dirty="0"/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Unit 4 practice exam</a:t>
            </a:r>
          </a:p>
          <a:p>
            <a:pPr lvl="1"/>
            <a:r>
              <a:rPr lang="en-US" sz="3400" dirty="0" smtClean="0"/>
              <a:t>Past test question</a:t>
            </a:r>
          </a:p>
          <a:p>
            <a:pPr lvl="1"/>
            <a:r>
              <a:rPr lang="en-US" sz="3400" dirty="0" smtClean="0"/>
              <a:t>You may work with partner or by yourself</a:t>
            </a:r>
          </a:p>
          <a:p>
            <a:pPr lvl="1"/>
            <a:r>
              <a:rPr lang="en-US" sz="3400" dirty="0" smtClean="0"/>
              <a:t>Star questions you would like to review!</a:t>
            </a:r>
          </a:p>
          <a:p>
            <a:pPr lvl="1"/>
            <a:r>
              <a:rPr lang="en-US" sz="3400" dirty="0" smtClean="0"/>
              <a:t>Try to NOT use your notes AS MUCH AS POSSIBLE. </a:t>
            </a:r>
            <a:r>
              <a:rPr lang="en-US" sz="3400" smtClean="0"/>
              <a:t>Treat this like an exam! </a:t>
            </a:r>
            <a:endParaRPr lang="en-US" sz="3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Today’s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Grugeball</a:t>
            </a:r>
            <a:r>
              <a:rPr lang="en-US" dirty="0" smtClean="0"/>
              <a:t> Review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r>
              <a:rPr lang="en-US" sz="3000" dirty="0" smtClean="0"/>
              <a:t>Notes and study guides CANNOT be used</a:t>
            </a:r>
          </a:p>
          <a:p>
            <a:r>
              <a:rPr lang="en-US" sz="3000" dirty="0" smtClean="0"/>
              <a:t>DO NOT SHOUT OUT ANSWERS</a:t>
            </a:r>
          </a:p>
          <a:p>
            <a:r>
              <a:rPr lang="en-US" sz="3000" dirty="0" smtClean="0"/>
              <a:t>Rules/Shots/Steals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Take out a sheet of notebook paper</a:t>
            </a:r>
          </a:p>
          <a:p>
            <a:r>
              <a:rPr lang="en-US" sz="3600" dirty="0" smtClean="0"/>
              <a:t>After each question, </a:t>
            </a:r>
            <a:r>
              <a:rPr lang="en-US" sz="3600" b="1" u="sng" dirty="0" smtClean="0">
                <a:solidFill>
                  <a:srgbClr val="FFFF00"/>
                </a:solidFill>
              </a:rPr>
              <a:t>write the answers underlined in yellow on a sheet of notebook paper</a:t>
            </a:r>
          </a:p>
          <a:p>
            <a:r>
              <a:rPr lang="en-US" sz="3600" dirty="0" smtClean="0"/>
              <a:t>Use these notes to study over the weekend!</a:t>
            </a:r>
          </a:p>
          <a:p>
            <a:pPr lvl="1"/>
            <a:r>
              <a:rPr lang="en-US" sz="3200" dirty="0" smtClean="0"/>
              <a:t>Also use any other notes and your Unit 2 </a:t>
            </a:r>
            <a:r>
              <a:rPr lang="en-US" sz="3200" smtClean="0"/>
              <a:t>Study Guide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44EE0-70F8-4FF6-8D6F-4C8F488C5D66}" type="slidenum">
              <a:rPr lang="en-US"/>
              <a:pPr/>
              <a:t>8</a:t>
            </a:fld>
            <a:endParaRPr lang="en-US"/>
          </a:p>
        </p:txBody>
      </p:sp>
      <p:sp>
        <p:nvSpPr>
          <p:cNvPr id="2051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hlinkClick r:id="rId4" action="ppaction://hlinksldjump"/>
              </a:rPr>
              <a:t>200 pt</a:t>
            </a:r>
            <a:endParaRPr lang="en-US" sz="2800" b="1" u="sng" dirty="0"/>
          </a:p>
        </p:txBody>
      </p:sp>
      <p:sp>
        <p:nvSpPr>
          <p:cNvPr id="2052" name="AutoShape 9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6" action="ppaction://hlinksldjump"/>
              </a:rPr>
              <a:t>300 </a:t>
            </a:r>
            <a:r>
              <a:rPr lang="en-US" sz="2800" b="1" u="sng" dirty="0">
                <a:solidFill>
                  <a:srgbClr val="FFFF00"/>
                </a:solidFill>
                <a:hlinkClick r:id="rId6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  <a:hlinkClick r:id="rId5" action="ppaction://hlinksldjump"/>
            </a:endParaRPr>
          </a:p>
        </p:txBody>
      </p:sp>
      <p:sp>
        <p:nvSpPr>
          <p:cNvPr id="2053" name="AutoShape 9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8" action="ppaction://hlinksldjump"/>
              </a:rPr>
              <a:t>400 </a:t>
            </a:r>
            <a:r>
              <a:rPr lang="en-US" sz="2800" b="1" u="sng" dirty="0">
                <a:solidFill>
                  <a:srgbClr val="FFFF00"/>
                </a:solidFill>
                <a:hlinkClick r:id="rId8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  <a:hlinkClick r:id="rId7" action="ppaction://hlinksldjump"/>
            </a:endParaRPr>
          </a:p>
        </p:txBody>
      </p:sp>
      <p:sp>
        <p:nvSpPr>
          <p:cNvPr id="2054" name="AutoShape 9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0" action="ppaction://hlinksldjump"/>
              </a:rPr>
              <a:t>500 </a:t>
            </a:r>
            <a:r>
              <a:rPr lang="en-US" sz="2800" b="1" u="sng" dirty="0">
                <a:solidFill>
                  <a:srgbClr val="FFFF00"/>
                </a:solidFill>
                <a:hlinkClick r:id="rId10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55" name="AutoShape 10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1143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1" action="ppaction://hlinksldjump"/>
              </a:rPr>
              <a:t>100 </a:t>
            </a:r>
            <a:r>
              <a:rPr lang="en-US" sz="2800" b="1" u="sng" dirty="0">
                <a:solidFill>
                  <a:srgbClr val="FFFF00"/>
                </a:solidFill>
                <a:hlinkClick r:id="rId11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56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38400" y="2286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2" action="ppaction://hlinksldjump"/>
              </a:rPr>
              <a:t>200 </a:t>
            </a:r>
            <a:r>
              <a:rPr lang="en-US" sz="2800" b="1" u="sng" dirty="0">
                <a:solidFill>
                  <a:srgbClr val="FFFF00"/>
                </a:solidFill>
                <a:hlinkClick r:id="rId12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  <a:hlinkClick r:id="rId8" action="ppaction://hlinksldjump"/>
            </a:endParaRPr>
          </a:p>
        </p:txBody>
      </p:sp>
      <p:sp>
        <p:nvSpPr>
          <p:cNvPr id="2057" name="AutoShape 10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3429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3" action="ppaction://hlinksldjump"/>
              </a:rPr>
              <a:t>300 </a:t>
            </a:r>
            <a:r>
              <a:rPr lang="en-US" sz="2800" b="1" u="sng" dirty="0">
                <a:solidFill>
                  <a:srgbClr val="FFFF00"/>
                </a:solidFill>
                <a:hlinkClick r:id="rId13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58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4572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4" action="ppaction://hlinksldjump"/>
              </a:rPr>
              <a:t>400 </a:t>
            </a:r>
            <a:r>
              <a:rPr lang="en-US" sz="2800" b="1" u="sng" dirty="0">
                <a:solidFill>
                  <a:srgbClr val="FFFF00"/>
                </a:solidFill>
                <a:hlinkClick r:id="rId14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59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5715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5" action="ppaction://hlinksldjump"/>
              </a:rPr>
              <a:t>500 </a:t>
            </a:r>
            <a:r>
              <a:rPr lang="en-US" sz="2800" b="1" u="sng" dirty="0">
                <a:solidFill>
                  <a:srgbClr val="FFFF00"/>
                </a:solidFill>
                <a:hlinkClick r:id="rId15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0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24400" y="1143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6" action="ppaction://hlinksldjump"/>
              </a:rPr>
              <a:t>100 </a:t>
            </a:r>
            <a:r>
              <a:rPr lang="en-US" sz="2800" b="1" u="sng" dirty="0">
                <a:solidFill>
                  <a:srgbClr val="FFFF00"/>
                </a:solidFill>
                <a:hlinkClick r:id="rId16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1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2286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7" action="ppaction://hlinksldjump"/>
              </a:rPr>
              <a:t>200 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2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3429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hlinkClick r:id="rId18" action="ppaction://hlinksldjump"/>
              </a:rPr>
              <a:t>300 </a:t>
            </a:r>
            <a:r>
              <a:rPr lang="en-US" sz="2800" b="1" dirty="0">
                <a:solidFill>
                  <a:schemeClr val="bg1"/>
                </a:solidFill>
                <a:hlinkClick r:id="rId18" action="ppaction://hlinksldjump"/>
              </a:rPr>
              <a:t>pt</a:t>
            </a:r>
            <a:endParaRPr lang="en-US" sz="2800" b="1" dirty="0"/>
          </a:p>
        </p:txBody>
      </p:sp>
      <p:sp>
        <p:nvSpPr>
          <p:cNvPr id="2063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4572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19" action="ppaction://hlinksldjump"/>
              </a:rPr>
              <a:t>400 </a:t>
            </a:r>
            <a:r>
              <a:rPr lang="en-US" sz="2800" b="1" u="sng" dirty="0">
                <a:solidFill>
                  <a:srgbClr val="FFFF00"/>
                </a:solidFill>
                <a:hlinkClick r:id="rId19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4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5715000"/>
            <a:ext cx="22860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20" action="ppaction://hlinksldjump"/>
              </a:rPr>
              <a:t>500 </a:t>
            </a:r>
            <a:r>
              <a:rPr lang="en-US" sz="2800" b="1" u="sng" dirty="0">
                <a:solidFill>
                  <a:srgbClr val="FFFF00"/>
                </a:solidFill>
                <a:hlinkClick r:id="rId20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5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1143000"/>
            <a:ext cx="21336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21" action="ppaction://hlinksldjump"/>
              </a:rPr>
              <a:t>100 </a:t>
            </a:r>
            <a:r>
              <a:rPr lang="en-US" sz="2800" b="1" u="sng" dirty="0">
                <a:solidFill>
                  <a:srgbClr val="FFFF00"/>
                </a:solidFill>
                <a:hlinkClick r:id="rId21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6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2286000"/>
            <a:ext cx="21336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22" action="ppaction://hlinksldjump"/>
              </a:rPr>
              <a:t>200 </a:t>
            </a:r>
            <a:r>
              <a:rPr lang="en-US" sz="2800" b="1" u="sng" dirty="0">
                <a:solidFill>
                  <a:srgbClr val="FFFF00"/>
                </a:solidFill>
                <a:hlinkClick r:id="rId22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7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3429000"/>
            <a:ext cx="21336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23" action="ppaction://hlinksldjump"/>
              </a:rPr>
              <a:t>300 </a:t>
            </a:r>
            <a:r>
              <a:rPr lang="en-US" sz="2800" b="1" u="sng" dirty="0">
                <a:solidFill>
                  <a:srgbClr val="FFFF00"/>
                </a:solidFill>
                <a:hlinkClick r:id="rId23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8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4572000"/>
            <a:ext cx="21336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24" action="ppaction://hlinksldjump"/>
              </a:rPr>
              <a:t>400 </a:t>
            </a:r>
            <a:r>
              <a:rPr lang="en-US" sz="2800" b="1" u="sng" dirty="0">
                <a:solidFill>
                  <a:srgbClr val="FFFF00"/>
                </a:solidFill>
                <a:hlinkClick r:id="rId24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69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5715000"/>
            <a:ext cx="21336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hlinkClick r:id="rId25" action="ppaction://hlinksldjump"/>
              </a:rPr>
              <a:t>500 </a:t>
            </a:r>
            <a:r>
              <a:rPr lang="en-US" sz="2800" b="1" u="sng" dirty="0">
                <a:solidFill>
                  <a:srgbClr val="FFFF00"/>
                </a:solidFill>
                <a:hlinkClick r:id="rId25" action="ppaction://hlinksldjump"/>
              </a:rPr>
              <a:t>pt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2075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smtClean="0">
                <a:hlinkClick r:id="" action="ppaction://hlinkshowjump?jump=nextslide"/>
              </a:rPr>
              <a:t>100 </a:t>
            </a:r>
            <a:r>
              <a:rPr lang="en-US" sz="2800" b="1" u="sng" dirty="0">
                <a:hlinkClick r:id="" action="ppaction://hlinkshowjump?jump=nextslide"/>
              </a:rPr>
              <a:t>pt</a:t>
            </a:r>
            <a:endParaRPr lang="en-US" sz="2800" b="1" u="sng" dirty="0"/>
          </a:p>
        </p:txBody>
      </p:sp>
      <p:sp>
        <p:nvSpPr>
          <p:cNvPr id="2076" name="Rectangle 58"/>
          <p:cNvSpPr>
            <a:spLocks noChangeArrowheads="1"/>
          </p:cNvSpPr>
          <p:nvPr/>
        </p:nvSpPr>
        <p:spPr bwMode="auto">
          <a:xfrm>
            <a:off x="0" y="0"/>
            <a:ext cx="23622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 dirty="0" smtClean="0"/>
              <a:t>Basics of the Cell</a:t>
            </a:r>
            <a:endParaRPr lang="en-US" sz="2000" b="1" u="sng" dirty="0"/>
          </a:p>
        </p:txBody>
      </p:sp>
      <p:sp>
        <p:nvSpPr>
          <p:cNvPr id="2077" name="Rectangle 97"/>
          <p:cNvSpPr>
            <a:spLocks noChangeArrowheads="1"/>
          </p:cNvSpPr>
          <p:nvPr/>
        </p:nvSpPr>
        <p:spPr bwMode="auto">
          <a:xfrm>
            <a:off x="2438400" y="0"/>
            <a:ext cx="22860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 dirty="0" smtClean="0"/>
              <a:t>Prokaryotic vs. </a:t>
            </a:r>
          </a:p>
          <a:p>
            <a:pPr algn="ctr"/>
            <a:r>
              <a:rPr lang="en-US" sz="2000" b="1" u="sng" dirty="0" smtClean="0"/>
              <a:t>Eukaryotic</a:t>
            </a:r>
            <a:endParaRPr lang="en-US" sz="2000" b="1" u="sng" dirty="0"/>
          </a:p>
        </p:txBody>
      </p:sp>
      <p:sp>
        <p:nvSpPr>
          <p:cNvPr id="2078" name="Rectangle 98"/>
          <p:cNvSpPr>
            <a:spLocks noChangeArrowheads="1"/>
          </p:cNvSpPr>
          <p:nvPr/>
        </p:nvSpPr>
        <p:spPr bwMode="auto">
          <a:xfrm>
            <a:off x="4724400" y="0"/>
            <a:ext cx="2209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 dirty="0" smtClean="0"/>
              <a:t>Parts of the Cell</a:t>
            </a:r>
            <a:endParaRPr lang="en-US" sz="2000" b="1" u="sng" dirty="0"/>
          </a:p>
        </p:txBody>
      </p:sp>
      <p:sp>
        <p:nvSpPr>
          <p:cNvPr id="2079" name="Rectangle 99"/>
          <p:cNvSpPr>
            <a:spLocks noChangeArrowheads="1"/>
          </p:cNvSpPr>
          <p:nvPr/>
        </p:nvSpPr>
        <p:spPr bwMode="auto">
          <a:xfrm>
            <a:off x="7010400" y="0"/>
            <a:ext cx="21336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u="sng" dirty="0" smtClean="0"/>
              <a:t>Plant vs. Animal</a:t>
            </a:r>
          </a:p>
          <a:p>
            <a:pPr algn="ctr"/>
            <a:r>
              <a:rPr lang="en-US" b="1" u="sng" dirty="0" smtClean="0"/>
              <a:t>Cells</a:t>
            </a:r>
            <a:endParaRPr lang="en-US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EC089-7E32-492C-8418-5EB829B1ED3C}" type="slidenum">
              <a:rPr lang="en-US"/>
              <a:pPr/>
              <a:t>9</a:t>
            </a:fld>
            <a:endParaRPr 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Question: What is the basic unit of life?</a:t>
            </a:r>
            <a:endParaRPr lang="en-US" sz="4800" b="1" dirty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4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963</Words>
  <Application>Microsoft Office PowerPoint</Application>
  <PresentationFormat>On-screen Show (4:3)</PresentationFormat>
  <Paragraphs>151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Apex</vt:lpstr>
      <vt:lpstr>Grid</vt:lpstr>
      <vt:lpstr>Catalyst: November 21st , 2014: On your post-it</vt:lpstr>
      <vt:lpstr>Agenda</vt:lpstr>
      <vt:lpstr>Announcements </vt:lpstr>
      <vt:lpstr>Unit 4: Guiding Questions</vt:lpstr>
      <vt:lpstr>Today’s Objectives</vt:lpstr>
      <vt:lpstr>Grugeball Review </vt:lpstr>
      <vt:lpstr>Review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(4 minutes)</dc:title>
  <dc:creator>Student128</dc:creator>
  <cp:lastModifiedBy>Unistar</cp:lastModifiedBy>
  <cp:revision>41</cp:revision>
  <dcterms:created xsi:type="dcterms:W3CDTF">2011-09-28T21:26:51Z</dcterms:created>
  <dcterms:modified xsi:type="dcterms:W3CDTF">2014-11-14T22:10:26Z</dcterms:modified>
</cp:coreProperties>
</file>