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sldIdLst>
    <p:sldId id="290" r:id="rId2"/>
    <p:sldId id="258" r:id="rId3"/>
    <p:sldId id="273" r:id="rId4"/>
    <p:sldId id="296" r:id="rId5"/>
    <p:sldId id="294" r:id="rId6"/>
    <p:sldId id="295" r:id="rId7"/>
    <p:sldId id="276" r:id="rId8"/>
    <p:sldId id="285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70" r:id="rId17"/>
    <p:sldId id="260" r:id="rId18"/>
    <p:sldId id="286" r:id="rId19"/>
    <p:sldId id="261" r:id="rId20"/>
    <p:sldId id="263" r:id="rId21"/>
    <p:sldId id="264" r:id="rId22"/>
    <p:sldId id="267" r:id="rId23"/>
    <p:sldId id="268" r:id="rId24"/>
    <p:sldId id="287" r:id="rId25"/>
    <p:sldId id="269" r:id="rId26"/>
    <p:sldId id="291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9FC02-8D83-DF41-AF40-659438BD9C6D}" type="datetimeFigureOut">
              <a:rPr lang="en-US" smtClean="0"/>
              <a:t>8/10/14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06030-F459-9045-B2FD-A93C890E3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06030-F459-9045-B2FD-A93C890E34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3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9517165-FD7E-7B41-9246-10F3CBE06A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3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8/10/14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8/10/14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8/10/14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Catalyst: August 11</a:t>
            </a:r>
            <a:r>
              <a:rPr lang="en-US" baseline="30000" dirty="0" smtClean="0"/>
              <a:t>th</a:t>
            </a:r>
            <a:r>
              <a:rPr lang="en-US" dirty="0" smtClean="0"/>
              <a:t>, 2013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You need a sheet of paper and a writing utensil for our class culture quiz. </a:t>
            </a:r>
          </a:p>
          <a:p>
            <a:endParaRPr lang="en-US" sz="4000" dirty="0"/>
          </a:p>
          <a:p>
            <a:r>
              <a:rPr lang="en-US" sz="4000" dirty="0" smtClean="0"/>
              <a:t>Number your paper</a:t>
            </a:r>
            <a:endParaRPr lang="en-US" sz="4000" dirty="0"/>
          </a:p>
          <a:p>
            <a:r>
              <a:rPr lang="en-US" sz="4000" dirty="0" smtClean="0"/>
              <a:t>You only need to write the letter of your chosen response! </a:t>
            </a:r>
          </a:p>
        </p:txBody>
      </p:sp>
    </p:spTree>
    <p:extLst>
      <p:ext uri="{BB962C8B-B14F-4D97-AF65-F5344CB8AC3E}">
        <p14:creationId xmlns:p14="http://schemas.microsoft.com/office/powerpoint/2010/main" val="3961221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2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one example of an observation </a:t>
            </a:r>
            <a:r>
              <a:rPr lang="en-US" sz="3600" dirty="0" smtClean="0"/>
              <a:t>we have not said before?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Answer: Many possibilities</a:t>
            </a:r>
          </a:p>
        </p:txBody>
      </p:sp>
    </p:spTree>
    <p:extLst>
      <p:ext uri="{BB962C8B-B14F-4D97-AF65-F5344CB8AC3E}">
        <p14:creationId xmlns:p14="http://schemas.microsoft.com/office/powerpoint/2010/main" val="194446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3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step in the scientific method comes after you form a question?</a:t>
            </a:r>
          </a:p>
          <a:p>
            <a:endParaRPr lang="en-US" sz="3600" dirty="0"/>
          </a:p>
          <a:p>
            <a:r>
              <a:rPr lang="en-US" sz="3600" dirty="0"/>
              <a:t>Answer: Make a hypothesis</a:t>
            </a:r>
          </a:p>
        </p:txBody>
      </p:sp>
    </p:spTree>
    <p:extLst>
      <p:ext uri="{BB962C8B-B14F-4D97-AF65-F5344CB8AC3E}">
        <p14:creationId xmlns:p14="http://schemas.microsoft.com/office/powerpoint/2010/main" val="216541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4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3600" dirty="0"/>
              <a:t>You want to investigate the effects of exercise on weight loss. The question you ask is this: </a:t>
            </a:r>
            <a:r>
              <a:rPr lang="ja-JP" altLang="en-US" sz="3600" dirty="0">
                <a:latin typeface="Arial"/>
              </a:rPr>
              <a:t>“</a:t>
            </a:r>
            <a:r>
              <a:rPr lang="en-US" sz="3600" dirty="0"/>
              <a:t>Does more exercise cause people to lose more weight?</a:t>
            </a:r>
            <a:r>
              <a:rPr lang="ja-JP" altLang="en-US" sz="3600" dirty="0">
                <a:latin typeface="Arial"/>
              </a:rPr>
              <a:t>”</a:t>
            </a:r>
            <a:r>
              <a:rPr lang="en-US" sz="3600" dirty="0"/>
              <a:t> </a:t>
            </a:r>
            <a:r>
              <a:rPr lang="en-US" sz="3600" u="sng" dirty="0" smtClean="0"/>
              <a:t>Name a hypothesis (</a:t>
            </a:r>
            <a:r>
              <a:rPr lang="en-US" sz="3600" dirty="0" smtClean="0"/>
              <a:t>in the correct form</a:t>
            </a:r>
            <a:r>
              <a:rPr lang="en-US" sz="3600" u="sng" dirty="0" smtClean="0"/>
              <a:t>) </a:t>
            </a:r>
            <a:r>
              <a:rPr lang="en-US" sz="3600" dirty="0" smtClean="0"/>
              <a:t>for </a:t>
            </a:r>
            <a:r>
              <a:rPr lang="en-US" sz="3600" dirty="0"/>
              <a:t>this investigation. </a:t>
            </a:r>
          </a:p>
          <a:p>
            <a:pPr marL="609600" indent="-609600">
              <a:lnSpc>
                <a:spcPct val="90000"/>
              </a:lnSpc>
            </a:pPr>
            <a:r>
              <a:rPr lang="en-US" sz="3600" dirty="0"/>
              <a:t>Answer</a:t>
            </a:r>
            <a:r>
              <a:rPr lang="en-US" sz="3600" dirty="0" smtClean="0"/>
              <a:t>: If a person exercises….then…because….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904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5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900" dirty="0"/>
              <a:t>In </a:t>
            </a:r>
            <a:r>
              <a:rPr lang="en-US" sz="3600" dirty="0"/>
              <a:t>your experiment, you have four people exercise for different amounts of time each day. You measure how much weight they lose each week. What is the </a:t>
            </a:r>
            <a:r>
              <a:rPr lang="en-US" sz="3600" u="sng" dirty="0"/>
              <a:t>independent</a:t>
            </a:r>
            <a:r>
              <a:rPr lang="en-US" sz="3600" dirty="0"/>
              <a:t> variable?</a:t>
            </a:r>
          </a:p>
          <a:p>
            <a:endParaRPr lang="en-US" sz="3600" dirty="0"/>
          </a:p>
          <a:p>
            <a:r>
              <a:rPr lang="en-US" sz="3600" dirty="0"/>
              <a:t>Answer: Amount of time they exercise</a:t>
            </a:r>
          </a:p>
        </p:txBody>
      </p:sp>
    </p:spTree>
    <p:extLst>
      <p:ext uri="{BB962C8B-B14F-4D97-AF65-F5344CB8AC3E}">
        <p14:creationId xmlns:p14="http://schemas.microsoft.com/office/powerpoint/2010/main" val="141270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6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/>
              <a:t>In your experiment, you have four people eat the same food but exercise for different amounts of time each </a:t>
            </a:r>
            <a:r>
              <a:rPr lang="en-US" sz="3600" dirty="0" smtClean="0"/>
              <a:t>day and one person that does not exercise at all. </a:t>
            </a:r>
            <a:r>
              <a:rPr lang="en-US" sz="3600" dirty="0"/>
              <a:t>You measure how much weight they lose each week. </a:t>
            </a:r>
            <a:r>
              <a:rPr lang="en-US" sz="3600" dirty="0" smtClean="0"/>
              <a:t>What is your control group? 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Answer: </a:t>
            </a:r>
            <a:r>
              <a:rPr lang="en-US" sz="3600" dirty="0" smtClean="0"/>
              <a:t>The person who does not exercise 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8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7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Your results are shown below. What is the best conclusion about how more exercise affects weight loss?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Answer: I conclude that more exercise causes more weight to be lost (must be a full sentence that answers the question)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graphicFrame>
        <p:nvGraphicFramePr>
          <p:cNvPr id="18498" name="Group 6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30727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</a:tblGrid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</a:rPr>
                        <a:t>Exercise/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</a:rPr>
                        <a:t>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</a:rPr>
                        <a:t>Avg. Weight Loss/Week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</a:rPr>
                        <a:t>0 minutes/day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</a:rPr>
                        <a:t>0 pounds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</a:rPr>
                        <a:t>20 minutes/day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</a:rPr>
                        <a:t>0.75 pounds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</a:rPr>
                        <a:t>40 minutes/day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</a:rPr>
                        <a:t>1.2 pounds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</a:rPr>
                        <a:t>60 minutes/day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charset="0"/>
                          <a:ea typeface="ＭＳ Ｐゴシック" charset="0"/>
                        </a:rPr>
                        <a:t>1.4 pounds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68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accent3"/>
                </a:solidFill>
              </a:rPr>
              <a:t>Whole class participation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accent3"/>
                </a:solidFill>
              </a:rPr>
              <a:t>Lab report for a grade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Remain seated unless given permission otherwise.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When you are listening to the music, remain silent so that you can concentrate on taking your pulse.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Music Disclaimer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4420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236971" cy="43735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Name some genres of music.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Name some emotions that these genres of music evoke.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</a:t>
            </a:r>
            <a:endParaRPr lang="en-US" sz="2800" dirty="0"/>
          </a:p>
          <a:p>
            <a:r>
              <a:rPr lang="en-US" sz="2800" dirty="0" smtClean="0"/>
              <a:t>Example: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Lady Gaga—Annoyed </a:t>
            </a:r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Are these observations qualitative or quantitative observations? How could you make these observations the opposite?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26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How will </a:t>
            </a:r>
            <a:r>
              <a:rPr lang="en-US" sz="2800" dirty="0" smtClean="0"/>
              <a:t>various genres of music affect </a:t>
            </a:r>
            <a:r>
              <a:rPr lang="en-US" sz="2800" dirty="0"/>
              <a:t>your heart rate?</a:t>
            </a:r>
          </a:p>
          <a:p>
            <a:r>
              <a:rPr lang="en-US" sz="2800" dirty="0"/>
              <a:t>How do we measure a heart rate?</a:t>
            </a:r>
          </a:p>
          <a:p>
            <a:pPr marL="457200" indent="-457200">
              <a:buFont typeface="Wingdings" charset="0"/>
              <a:buChar char="à"/>
            </a:pPr>
            <a:r>
              <a:rPr lang="en-US" sz="2800" dirty="0">
                <a:sym typeface="Wingdings"/>
              </a:rPr>
              <a:t>Your pulse</a:t>
            </a:r>
          </a:p>
          <a:p>
            <a:pPr marL="457200" indent="-457200">
              <a:buFont typeface="Wingdings" charset="0"/>
              <a:buChar char="à"/>
            </a:pPr>
            <a:r>
              <a:rPr lang="en-US" sz="2800" dirty="0">
                <a:sym typeface="Wingdings"/>
              </a:rPr>
              <a:t>Before we can complete this study, we need to learn how to measure our pulse.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04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239536"/>
          </a:xfrm>
        </p:spPr>
        <p:txBody>
          <a:bodyPr/>
          <a:lstStyle/>
          <a:p>
            <a:r>
              <a:rPr lang="en-US" dirty="0" smtClean="0"/>
              <a:t>How to Take Your pulse</a:t>
            </a:r>
            <a:endParaRPr lang="en-US" dirty="0"/>
          </a:p>
        </p:txBody>
      </p:sp>
      <p:pic>
        <p:nvPicPr>
          <p:cNvPr id="4" name="How to Take a Pulse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392254"/>
            <a:ext cx="8979582" cy="5051015"/>
          </a:xfrm>
        </p:spPr>
      </p:pic>
    </p:spTree>
    <p:extLst>
      <p:ext uri="{BB962C8B-B14F-4D97-AF65-F5344CB8AC3E}">
        <p14:creationId xmlns:p14="http://schemas.microsoft.com/office/powerpoint/2010/main" val="413250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Catalyst: </a:t>
            </a:r>
            <a:r>
              <a:rPr lang="en-US" sz="2800" dirty="0"/>
              <a:t>8</a:t>
            </a:r>
            <a:r>
              <a:rPr lang="en-US" sz="2800" dirty="0" smtClean="0"/>
              <a:t> minutes </a:t>
            </a:r>
            <a:endParaRPr lang="en-US" sz="2800" dirty="0" smtClean="0"/>
          </a:p>
          <a:p>
            <a:r>
              <a:rPr lang="en-US" sz="2800" dirty="0" smtClean="0"/>
              <a:t>Diagnostic Data: 2 minutes </a:t>
            </a:r>
          </a:p>
          <a:p>
            <a:r>
              <a:rPr lang="en-US" sz="2800" dirty="0" smtClean="0"/>
              <a:t>Textbook procedure: 3 minutes </a:t>
            </a:r>
            <a:endParaRPr lang="en-US" sz="2800" dirty="0" smtClean="0"/>
          </a:p>
          <a:p>
            <a:r>
              <a:rPr lang="en-US" sz="2800" dirty="0" smtClean="0"/>
              <a:t>Finish scientific method notes + CFUs: </a:t>
            </a:r>
            <a:r>
              <a:rPr lang="en-US" sz="2800" dirty="0"/>
              <a:t>8</a:t>
            </a:r>
            <a:r>
              <a:rPr lang="en-US" sz="2800" dirty="0" smtClean="0"/>
              <a:t> minutes </a:t>
            </a:r>
          </a:p>
          <a:p>
            <a:r>
              <a:rPr lang="en-US" sz="2800" dirty="0" smtClean="0"/>
              <a:t>Introduction to Inquiry Lab: 5 minutes </a:t>
            </a:r>
          </a:p>
          <a:p>
            <a:r>
              <a:rPr lang="en-US" sz="2800" dirty="0" smtClean="0"/>
              <a:t>Heart Rate Lab Experiment: 22 minutes </a:t>
            </a:r>
          </a:p>
          <a:p>
            <a:r>
              <a:rPr lang="en-US" sz="2800" dirty="0" smtClean="0"/>
              <a:t>Post Lab Questions: 10 minutes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53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Form a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I listen to _______________, then my heart rate will __________________________because _______________________.</a:t>
            </a:r>
          </a:p>
          <a:p>
            <a:endParaRPr lang="en-US" sz="2800" dirty="0" smtClean="0"/>
          </a:p>
          <a:p>
            <a:r>
              <a:rPr lang="en-US" sz="2800" dirty="0" smtClean="0"/>
              <a:t>If I listen to _______________, then my heart rate will ______________________ because________________________.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321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Experiment/Data collection: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1.Count your resting heart rate for 60 seconds and record it in the table.</a:t>
            </a:r>
          </a:p>
          <a:p>
            <a:endParaRPr lang="en-US" sz="2800" dirty="0" smtClean="0"/>
          </a:p>
          <a:p>
            <a:r>
              <a:rPr lang="en-US" sz="2800" dirty="0" smtClean="0"/>
              <a:t>2. </a:t>
            </a:r>
            <a:r>
              <a:rPr lang="en-US" sz="2800" dirty="0"/>
              <a:t>Listen to classical music for 1 minute, count your resting heart rate for 60 seconds and record it in the data table. </a:t>
            </a:r>
          </a:p>
          <a:p>
            <a:endParaRPr lang="en-US" sz="2800" dirty="0"/>
          </a:p>
          <a:p>
            <a:r>
              <a:rPr lang="en-US" sz="2800" dirty="0" smtClean="0"/>
              <a:t>3.Listen </a:t>
            </a:r>
            <a:r>
              <a:rPr lang="en-US" sz="2800" dirty="0"/>
              <a:t>to </a:t>
            </a:r>
            <a:r>
              <a:rPr lang="en-US" sz="2800" dirty="0" err="1" smtClean="0"/>
              <a:t>grindcore</a:t>
            </a:r>
            <a:r>
              <a:rPr lang="en-US" sz="2800" dirty="0" smtClean="0"/>
              <a:t> </a:t>
            </a:r>
            <a:r>
              <a:rPr lang="en-US" sz="2800" dirty="0"/>
              <a:t>for 1 minute, count your resting heart rate for 60 seconds and record it in the data table. Repeat. </a:t>
            </a:r>
          </a:p>
        </p:txBody>
      </p:sp>
    </p:spTree>
    <p:extLst>
      <p:ext uri="{BB962C8B-B14F-4D97-AF65-F5344CB8AC3E}">
        <p14:creationId xmlns:p14="http://schemas.microsoft.com/office/powerpoint/2010/main" val="31546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the independent variable?</a:t>
            </a:r>
          </a:p>
          <a:p>
            <a:r>
              <a:rPr lang="en-US" sz="2800" dirty="0" smtClean="0"/>
              <a:t>What is the dependent variable?</a:t>
            </a:r>
          </a:p>
          <a:p>
            <a:r>
              <a:rPr lang="en-US" sz="2800" dirty="0" smtClean="0"/>
              <a:t>What is the control group?</a:t>
            </a:r>
          </a:p>
          <a:p>
            <a:r>
              <a:rPr lang="en-US" sz="2800" dirty="0" smtClean="0"/>
              <a:t>What is the constant?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555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What type of graph would best show our data? </a:t>
            </a:r>
          </a:p>
          <a:p>
            <a:endParaRPr lang="en-US" sz="2800" dirty="0"/>
          </a:p>
          <a:p>
            <a:r>
              <a:rPr lang="en-US" sz="2800" dirty="0" smtClean="0"/>
              <a:t>Graphing Components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X-axis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Y-axis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Title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Scale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004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600" dirty="0" smtClean="0">
                <a:solidFill>
                  <a:schemeClr val="accent2"/>
                </a:solidFill>
              </a:rPr>
              <a:t>Individual results</a:t>
            </a:r>
          </a:p>
          <a:p>
            <a:pPr marL="342900" indent="-342900">
              <a:buFont typeface="Arial"/>
              <a:buChar char="•"/>
            </a:pPr>
            <a:r>
              <a:rPr lang="en-US" sz="3600" dirty="0" smtClean="0">
                <a:solidFill>
                  <a:schemeClr val="accent2"/>
                </a:solidFill>
              </a:rPr>
              <a:t>Trends as a class? </a:t>
            </a:r>
          </a:p>
          <a:p>
            <a:pPr marL="342900" indent="-342900">
              <a:buFont typeface="Arial"/>
              <a:buChar char="•"/>
            </a:pPr>
            <a:r>
              <a:rPr lang="en-US" sz="3600" dirty="0" smtClean="0">
                <a:solidFill>
                  <a:schemeClr val="accent2"/>
                </a:solidFill>
              </a:rPr>
              <a:t>If time—Graph class averages 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01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 a conclusion: Remainder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Questions to think about….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accent3"/>
                </a:solidFill>
              </a:rPr>
              <a:t>How did classical music affect your heart rate?</a:t>
            </a:r>
          </a:p>
          <a:p>
            <a:r>
              <a:rPr lang="en-US" sz="2800" dirty="0" smtClean="0">
                <a:solidFill>
                  <a:schemeClr val="accent3"/>
                </a:solidFill>
              </a:rPr>
              <a:t>How did </a:t>
            </a:r>
            <a:r>
              <a:rPr lang="en-US" sz="2800" dirty="0" err="1" smtClean="0">
                <a:solidFill>
                  <a:schemeClr val="accent3"/>
                </a:solidFill>
              </a:rPr>
              <a:t>grindcore</a:t>
            </a:r>
            <a:r>
              <a:rPr lang="en-US" sz="2800" dirty="0" smtClean="0">
                <a:solidFill>
                  <a:schemeClr val="accent3"/>
                </a:solidFill>
              </a:rPr>
              <a:t> music affect your heart rate?</a:t>
            </a:r>
          </a:p>
          <a:p>
            <a:r>
              <a:rPr lang="en-US" sz="2800" dirty="0" smtClean="0">
                <a:solidFill>
                  <a:schemeClr val="accent3"/>
                </a:solidFill>
              </a:rPr>
              <a:t>Did you see change as you analyzed your data? </a:t>
            </a:r>
          </a:p>
          <a:p>
            <a:r>
              <a:rPr lang="en-US" sz="2800" dirty="0" smtClean="0">
                <a:solidFill>
                  <a:schemeClr val="accent3"/>
                </a:solidFill>
              </a:rPr>
              <a:t>Does this conclusion support or reject your hypothesis?</a:t>
            </a:r>
          </a:p>
          <a:p>
            <a:endParaRPr lang="en-US" sz="2800" dirty="0" smtClean="0">
              <a:solidFill>
                <a:schemeClr val="accent3"/>
              </a:solidFill>
            </a:endParaRPr>
          </a:p>
          <a:p>
            <a:r>
              <a:rPr lang="en-US" sz="2800" dirty="0" smtClean="0">
                <a:solidFill>
                  <a:schemeClr val="accent3"/>
                </a:solidFill>
              </a:rPr>
              <a:t>What would you suggest in a future experiment? 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4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Honors: Lab Conclusions Homework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On front side: Sample conclusion paragraph </a:t>
            </a:r>
          </a:p>
          <a:p>
            <a:endParaRPr lang="en-US" sz="4000" dirty="0"/>
          </a:p>
          <a:p>
            <a:r>
              <a:rPr lang="en-US" sz="4000" dirty="0" smtClean="0"/>
              <a:t>Elements: Purpose restated; Major findings; Hypothesis; </a:t>
            </a:r>
            <a:r>
              <a:rPr lang="en-US" sz="4000" dirty="0" err="1" smtClean="0"/>
              <a:t>Imrpo</a:t>
            </a:r>
            <a:r>
              <a:rPr lang="en-US" sz="4000" dirty="0" smtClean="0"/>
              <a:t> </a:t>
            </a:r>
            <a:r>
              <a:rPr lang="en-US" sz="4000" dirty="0" err="1" smtClean="0"/>
              <a:t>vement</a:t>
            </a:r>
            <a:r>
              <a:rPr lang="en-US" sz="4000" dirty="0" smtClean="0"/>
              <a:t>; Extension </a:t>
            </a:r>
          </a:p>
          <a:p>
            <a:r>
              <a:rPr lang="en-US" sz="4000" dirty="0" smtClean="0"/>
              <a:t>Back: 2 conclusion paragraphs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86378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600" dirty="0" smtClean="0"/>
              <a:t>Scientific Inquiry quiz Friday </a:t>
            </a:r>
            <a:r>
              <a:rPr lang="en-US" sz="3200" dirty="0" smtClean="0">
                <a:solidFill>
                  <a:srgbClr val="000000"/>
                </a:solidFill>
              </a:rPr>
              <a:t>Materials/Syllabus  due Monday! </a:t>
            </a:r>
          </a:p>
        </p:txBody>
      </p:sp>
    </p:spTree>
    <p:extLst>
      <p:ext uri="{BB962C8B-B14F-4D97-AF65-F5344CB8AC3E}">
        <p14:creationId xmlns:p14="http://schemas.microsoft.com/office/powerpoint/2010/main" val="157150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Dojo begins today! </a:t>
            </a:r>
            <a:r>
              <a:rPr lang="en-US" sz="2400" dirty="0" smtClean="0">
                <a:sym typeface="Wingdings"/>
              </a:rPr>
              <a:t> 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Materials due August 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smtClean="0"/>
              <a:t>MONDAY: You may bring materials/extra credit materials in early!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Class norms signing: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period;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period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6000" dirty="0" smtClean="0"/>
              <a:t>Scientific Inquiry Quiz Friday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9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wolverines!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5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Textbooks Procedure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DO NOT have to bring your textbook to class. </a:t>
            </a:r>
          </a:p>
          <a:p>
            <a:r>
              <a:rPr lang="en-US" dirty="0" smtClean="0"/>
              <a:t>I will announce in advance when it is needed. </a:t>
            </a:r>
          </a:p>
          <a:p>
            <a:r>
              <a:rPr lang="en-US" dirty="0" smtClean="0"/>
              <a:t>Modeled after college course: most textbook assignments will take place OUTSIDE of class</a:t>
            </a:r>
          </a:p>
          <a:p>
            <a:endParaRPr lang="en-US" dirty="0"/>
          </a:p>
          <a:p>
            <a:r>
              <a:rPr lang="en-US" dirty="0" smtClean="0"/>
              <a:t>Data based assignments: due dates, make-up, accessing the list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 </a:t>
            </a:r>
            <a:r>
              <a:rPr lang="en-US" sz="4800" dirty="0"/>
              <a:t>SWBAT utilize the steps of the scientific method in a scientific investigation.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3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Beach ball check for understanding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650602" cy="43735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As a question comes on the screen, toss the ball to a new person to answer.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chemeClr val="accent2"/>
                </a:solidFill>
              </a:rPr>
              <a:t>Expectations: We are all ready for the ball should it be thrown to it. No throwing with intention of hitting anyone. 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387" y="1949619"/>
            <a:ext cx="3114076" cy="31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6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the first step in the scientific method?</a:t>
            </a:r>
          </a:p>
          <a:p>
            <a:endParaRPr lang="en-US" sz="4000" dirty="0"/>
          </a:p>
          <a:p>
            <a:r>
              <a:rPr lang="en-US" sz="4000" dirty="0"/>
              <a:t>Answer: Make observations</a:t>
            </a:r>
          </a:p>
        </p:txBody>
      </p:sp>
    </p:spTree>
    <p:extLst>
      <p:ext uri="{BB962C8B-B14F-4D97-AF65-F5344CB8AC3E}">
        <p14:creationId xmlns:p14="http://schemas.microsoft.com/office/powerpoint/2010/main" val="409622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2914</TotalTime>
  <Words>890</Words>
  <Application>Microsoft Macintosh PowerPoint</Application>
  <PresentationFormat>On-screen Show (4:3)</PresentationFormat>
  <Paragraphs>132</Paragraphs>
  <Slides>27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Essential</vt:lpstr>
      <vt:lpstr>Catalyst: August 11th, 2013 </vt:lpstr>
      <vt:lpstr>Agenda</vt:lpstr>
      <vt:lpstr>Announcements</vt:lpstr>
      <vt:lpstr>Green wolverines! </vt:lpstr>
      <vt:lpstr>Textbooks Procedure </vt:lpstr>
      <vt:lpstr>Diagnostic data </vt:lpstr>
      <vt:lpstr>Objectives </vt:lpstr>
      <vt:lpstr>Beach ball check for understanding 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Lab Expectations</vt:lpstr>
      <vt:lpstr>1. Observations</vt:lpstr>
      <vt:lpstr>2. Question </vt:lpstr>
      <vt:lpstr>How to Take Your pulse</vt:lpstr>
      <vt:lpstr>3. Form a hypothesis</vt:lpstr>
      <vt:lpstr>4. Experiment/Data collection: Procedure</vt:lpstr>
      <vt:lpstr>Experimental Design</vt:lpstr>
      <vt:lpstr>Data analysis </vt:lpstr>
      <vt:lpstr>Discussion </vt:lpstr>
      <vt:lpstr>Draw a conclusion: Remainder </vt:lpstr>
      <vt:lpstr>Honors: Lab Conclusions Homework  </vt:lpstr>
      <vt:lpstr>Closing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Fuss</dc:creator>
  <cp:lastModifiedBy>Administrator</cp:lastModifiedBy>
  <cp:revision>31</cp:revision>
  <dcterms:created xsi:type="dcterms:W3CDTF">2012-08-15T01:48:50Z</dcterms:created>
  <dcterms:modified xsi:type="dcterms:W3CDTF">2014-08-10T19:40:07Z</dcterms:modified>
</cp:coreProperties>
</file>